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4"/>
  </p:notesMasterIdLst>
  <p:handoutMasterIdLst>
    <p:handoutMasterId r:id="rId75"/>
  </p:handoutMasterIdLst>
  <p:sldIdLst>
    <p:sldId id="256" r:id="rId2"/>
    <p:sldId id="283" r:id="rId3"/>
    <p:sldId id="285" r:id="rId4"/>
    <p:sldId id="280" r:id="rId5"/>
    <p:sldId id="284" r:id="rId6"/>
    <p:sldId id="281" r:id="rId7"/>
    <p:sldId id="360" r:id="rId8"/>
    <p:sldId id="323" r:id="rId9"/>
    <p:sldId id="304" r:id="rId10"/>
    <p:sldId id="310" r:id="rId11"/>
    <p:sldId id="326" r:id="rId12"/>
    <p:sldId id="362" r:id="rId13"/>
    <p:sldId id="361" r:id="rId14"/>
    <p:sldId id="307" r:id="rId15"/>
    <p:sldId id="366" r:id="rId16"/>
    <p:sldId id="325" r:id="rId17"/>
    <p:sldId id="364" r:id="rId18"/>
    <p:sldId id="363" r:id="rId19"/>
    <p:sldId id="329" r:id="rId20"/>
    <p:sldId id="308" r:id="rId21"/>
    <p:sldId id="335" r:id="rId22"/>
    <p:sldId id="383" r:id="rId23"/>
    <p:sldId id="286" r:id="rId24"/>
    <p:sldId id="324" r:id="rId25"/>
    <p:sldId id="311" r:id="rId26"/>
    <p:sldId id="313" r:id="rId27"/>
    <p:sldId id="367" r:id="rId28"/>
    <p:sldId id="296" r:id="rId29"/>
    <p:sldId id="322" r:id="rId30"/>
    <p:sldId id="312" r:id="rId31"/>
    <p:sldId id="369" r:id="rId32"/>
    <p:sldId id="502" r:id="rId33"/>
    <p:sldId id="373" r:id="rId34"/>
    <p:sldId id="590" r:id="rId35"/>
    <p:sldId id="368" r:id="rId36"/>
    <p:sldId id="588" r:id="rId37"/>
    <p:sldId id="371" r:id="rId38"/>
    <p:sldId id="539" r:id="rId39"/>
    <p:sldId id="374" r:id="rId40"/>
    <p:sldId id="538" r:id="rId41"/>
    <p:sldId id="375" r:id="rId42"/>
    <p:sldId id="501" r:id="rId43"/>
    <p:sldId id="503" r:id="rId44"/>
    <p:sldId id="504" r:id="rId45"/>
    <p:sldId id="506" r:id="rId46"/>
    <p:sldId id="376" r:id="rId47"/>
    <p:sldId id="377" r:id="rId48"/>
    <p:sldId id="378" r:id="rId49"/>
    <p:sldId id="338" r:id="rId50"/>
    <p:sldId id="388" r:id="rId51"/>
    <p:sldId id="451" r:id="rId52"/>
    <p:sldId id="453" r:id="rId53"/>
    <p:sldId id="452" r:id="rId54"/>
    <p:sldId id="591" r:id="rId55"/>
    <p:sldId id="455" r:id="rId56"/>
    <p:sldId id="592" r:id="rId57"/>
    <p:sldId id="586" r:id="rId58"/>
    <p:sldId id="598" r:id="rId59"/>
    <p:sldId id="600" r:id="rId60"/>
    <p:sldId id="601" r:id="rId61"/>
    <p:sldId id="351" r:id="rId62"/>
    <p:sldId id="353" r:id="rId63"/>
    <p:sldId id="604" r:id="rId64"/>
    <p:sldId id="352" r:id="rId65"/>
    <p:sldId id="354" r:id="rId66"/>
    <p:sldId id="357" r:id="rId67"/>
    <p:sldId id="602" r:id="rId68"/>
    <p:sldId id="358" r:id="rId69"/>
    <p:sldId id="359" r:id="rId70"/>
    <p:sldId id="355" r:id="rId71"/>
    <p:sldId id="356" r:id="rId72"/>
    <p:sldId id="507" r:id="rId73"/>
  </p:sldIdLst>
  <p:sldSz cx="20104100" cy="11461750"/>
  <p:notesSz cx="10234613" cy="70993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76">
          <p15:clr>
            <a:srgbClr val="A4A3A4"/>
          </p15:clr>
        </p15:guide>
        <p15:guide id="2" pos="22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9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67" autoAdjust="0"/>
    <p:restoredTop sz="64248" autoAdjust="0"/>
  </p:normalViewPr>
  <p:slideViewPr>
    <p:cSldViewPr>
      <p:cViewPr varScale="1">
        <p:scale>
          <a:sx n="48" d="100"/>
          <a:sy n="48" d="100"/>
        </p:scale>
        <p:origin x="2144" y="224"/>
      </p:cViewPr>
      <p:guideLst>
        <p:guide orient="horz" pos="2876"/>
        <p:guide pos="220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975988660106601"/>
          <c:y val="9.0494681409734198E-2"/>
          <c:w val="0.58249215438868895"/>
          <c:h val="0.87373823158303399"/>
        </c:manualLayout>
      </c:layout>
      <c:radarChart>
        <c:radarStyle val="filled"/>
        <c:varyColors val="0"/>
        <c:ser>
          <c:idx val="0"/>
          <c:order val="0"/>
          <c:tx>
            <c:strRef>
              <c:f>Sheet1!$B$1</c:f>
              <c:strCache>
                <c:ptCount val="1"/>
                <c:pt idx="0">
                  <c:v>Series 1</c:v>
                </c:pt>
              </c:strCache>
            </c:strRef>
          </c:tx>
          <c:spPr>
            <a:solidFill>
              <a:schemeClr val="bg1">
                <a:lumMod val="95000"/>
                <a:alpha val="7000"/>
              </a:schemeClr>
            </a:solidFill>
            <a:ln w="57150">
              <a:solidFill>
                <a:schemeClr val="bg1"/>
              </a:solidFill>
            </a:ln>
            <a:effectLst/>
          </c:spPr>
          <c:dLbls>
            <c:dLbl>
              <c:idx val="0"/>
              <c:layout>
                <c:manualLayout>
                  <c:x val="-8.2657105899484903E-17"/>
                  <c:y val="4.38568324011665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CFF-BE4E-8DFC-06A260A93E88}"/>
                </c:ext>
              </c:extLst>
            </c:dLbl>
            <c:dLbl>
              <c:idx val="1"/>
              <c:layout>
                <c:manualLayout>
                  <c:x val="-2.62867616620239E-2"/>
                  <c:y val="1.51654394203983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CFF-BE4E-8DFC-06A260A93E88}"/>
                </c:ext>
              </c:extLst>
            </c:dLbl>
            <c:dLbl>
              <c:idx val="2"/>
              <c:layout>
                <c:manualLayout>
                  <c:x val="-2.4264703072637402E-2"/>
                  <c:y val="-3.03308788407967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CFF-BE4E-8DFC-06A260A93E88}"/>
                </c:ext>
              </c:extLst>
            </c:dLbl>
            <c:dLbl>
              <c:idx val="3"/>
              <c:layout>
                <c:manualLayout>
                  <c:x val="2.02205858938645E-3"/>
                  <c:y val="-4.2463230377115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CFF-BE4E-8DFC-06A260A93E88}"/>
                </c:ext>
              </c:extLst>
            </c:dLbl>
            <c:dLbl>
              <c:idx val="4"/>
              <c:layout>
                <c:manualLayout>
                  <c:x val="2.22426444832509E-2"/>
                  <c:y val="1.21323515363187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CFF-BE4E-8DFC-06A260A93E88}"/>
                </c:ext>
              </c:extLst>
            </c:dLbl>
            <c:spPr>
              <a:noFill/>
              <a:ln>
                <a:noFill/>
              </a:ln>
              <a:effectLst/>
            </c:spPr>
            <c:txPr>
              <a:bodyPr rot="0" spcFirstLastPara="1" vertOverflow="ellipsis" vert="horz" wrap="square" lIns="38100" tIns="19050" rIns="38100" bIns="19050" anchor="ctr" anchorCtr="1">
                <a:spAutoFit/>
              </a:bodyPr>
              <a:lstStyle/>
              <a:p>
                <a:pPr>
                  <a:defRPr lang="zh-CN" sz="1600" b="1" i="0" u="none" strike="noStrike" kern="1200" baseline="0">
                    <a:solidFill>
                      <a:srgbClr val="54D0CA"/>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c:v>
                </c:pt>
                <c:pt idx="1">
                  <c:v>B</c:v>
                </c:pt>
                <c:pt idx="2">
                  <c:v>C</c:v>
                </c:pt>
                <c:pt idx="3">
                  <c:v>D</c:v>
                </c:pt>
                <c:pt idx="4">
                  <c:v>E</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5-9CFF-BE4E-8DFC-06A260A93E88}"/>
            </c:ext>
          </c:extLst>
        </c:ser>
        <c:dLbls>
          <c:showLegendKey val="0"/>
          <c:showVal val="0"/>
          <c:showCatName val="0"/>
          <c:showSerName val="0"/>
          <c:showPercent val="0"/>
          <c:showBubbleSize val="0"/>
        </c:dLbls>
        <c:axId val="46915680"/>
        <c:axId val="46906432"/>
      </c:radarChart>
      <c:catAx>
        <c:axId val="46915680"/>
        <c:scaling>
          <c:orientation val="minMax"/>
        </c:scaling>
        <c:delete val="1"/>
        <c:axPos val="b"/>
        <c:numFmt formatCode="General" sourceLinked="1"/>
        <c:majorTickMark val="none"/>
        <c:minorTickMark val="none"/>
        <c:tickLblPos val="nextTo"/>
        <c:crossAx val="46906432"/>
        <c:crosses val="autoZero"/>
        <c:auto val="1"/>
        <c:lblAlgn val="ctr"/>
        <c:lblOffset val="100"/>
        <c:noMultiLvlLbl val="0"/>
      </c:catAx>
      <c:valAx>
        <c:axId val="46906432"/>
        <c:scaling>
          <c:orientation val="minMax"/>
        </c:scaling>
        <c:delete val="1"/>
        <c:axPos val="l"/>
        <c:majorGridlines>
          <c:spPr>
            <a:ln w="3175" cap="flat" cmpd="sng" algn="ctr">
              <a:noFill/>
              <a:prstDash val="sysDot"/>
              <a:round/>
            </a:ln>
            <a:effectLst/>
          </c:spPr>
        </c:majorGridlines>
        <c:numFmt formatCode="General" sourceLinked="1"/>
        <c:majorTickMark val="none"/>
        <c:minorTickMark val="none"/>
        <c:tickLblPos val="nextTo"/>
        <c:crossAx val="46915680"/>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999" cy="356198"/>
          </a:xfrm>
          <a:prstGeom prst="rect">
            <a:avLst/>
          </a:prstGeom>
        </p:spPr>
        <p:txBody>
          <a:bodyPr vert="horz" lIns="50210" tIns="25105" rIns="50210" bIns="25105" rtlCol="0"/>
          <a:lstStyle>
            <a:lvl1pPr algn="l">
              <a:defRPr sz="800"/>
            </a:lvl1pPr>
          </a:lstStyle>
          <a:p>
            <a:endParaRPr lang="zh-CN" altLang="en-US"/>
          </a:p>
        </p:txBody>
      </p:sp>
      <p:sp>
        <p:nvSpPr>
          <p:cNvPr id="3" name="日期占位符 2"/>
          <p:cNvSpPr>
            <a:spLocks noGrp="1"/>
          </p:cNvSpPr>
          <p:nvPr>
            <p:ph type="dt" sz="quarter" idx="1"/>
          </p:nvPr>
        </p:nvSpPr>
        <p:spPr>
          <a:xfrm>
            <a:off x="5797246" y="0"/>
            <a:ext cx="4434999" cy="356198"/>
          </a:xfrm>
          <a:prstGeom prst="rect">
            <a:avLst/>
          </a:prstGeom>
        </p:spPr>
        <p:txBody>
          <a:bodyPr vert="horz" lIns="50210" tIns="25105" rIns="50210" bIns="25105" rtlCol="0"/>
          <a:lstStyle>
            <a:lvl1pPr algn="r">
              <a:defRPr sz="800"/>
            </a:lvl1pPr>
          </a:lstStyle>
          <a:p>
            <a:fld id="{0F9B84EA-7D68-4D60-9CB1-D50884785D1C}" type="datetimeFigureOut">
              <a:rPr lang="zh-CN" altLang="en-US" smtClean="0"/>
              <a:t>2019/11/10</a:t>
            </a:fld>
            <a:endParaRPr lang="zh-CN" altLang="en-US"/>
          </a:p>
        </p:txBody>
      </p:sp>
      <p:sp>
        <p:nvSpPr>
          <p:cNvPr id="4" name="页脚占位符 3"/>
          <p:cNvSpPr>
            <a:spLocks noGrp="1"/>
          </p:cNvSpPr>
          <p:nvPr>
            <p:ph type="ftr" sz="quarter" idx="2"/>
          </p:nvPr>
        </p:nvSpPr>
        <p:spPr>
          <a:xfrm>
            <a:off x="0" y="6743103"/>
            <a:ext cx="4434999" cy="356197"/>
          </a:xfrm>
          <a:prstGeom prst="rect">
            <a:avLst/>
          </a:prstGeom>
        </p:spPr>
        <p:txBody>
          <a:bodyPr vert="horz" lIns="50210" tIns="25105" rIns="50210" bIns="25105" rtlCol="0" anchor="b"/>
          <a:lstStyle>
            <a:lvl1pPr algn="l">
              <a:defRPr sz="800"/>
            </a:lvl1pPr>
          </a:lstStyle>
          <a:p>
            <a:endParaRPr lang="zh-CN" altLang="en-US"/>
          </a:p>
        </p:txBody>
      </p:sp>
      <p:sp>
        <p:nvSpPr>
          <p:cNvPr id="5" name="灯片编号占位符 4"/>
          <p:cNvSpPr>
            <a:spLocks noGrp="1"/>
          </p:cNvSpPr>
          <p:nvPr>
            <p:ph type="sldNum" sz="quarter" idx="3"/>
          </p:nvPr>
        </p:nvSpPr>
        <p:spPr>
          <a:xfrm>
            <a:off x="5797246" y="6743103"/>
            <a:ext cx="4434999" cy="356197"/>
          </a:xfrm>
          <a:prstGeom prst="rect">
            <a:avLst/>
          </a:prstGeom>
        </p:spPr>
        <p:txBody>
          <a:bodyPr vert="horz" lIns="50210" tIns="25105" rIns="50210" bIns="25105" rtlCol="0" anchor="b"/>
          <a:lstStyle>
            <a:lvl1pPr algn="r">
              <a:defRPr sz="8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999" cy="356198"/>
          </a:xfrm>
          <a:prstGeom prst="rect">
            <a:avLst/>
          </a:prstGeom>
        </p:spPr>
        <p:txBody>
          <a:bodyPr vert="horz" lIns="50210" tIns="25105" rIns="50210" bIns="25105" rtlCol="0"/>
          <a:lstStyle>
            <a:lvl1pPr algn="l">
              <a:defRPr sz="700"/>
            </a:lvl1pPr>
          </a:lstStyle>
          <a:p>
            <a:endParaRPr lang="zh-CN" altLang="en-US"/>
          </a:p>
        </p:txBody>
      </p:sp>
      <p:sp>
        <p:nvSpPr>
          <p:cNvPr id="3" name="日期占位符 2"/>
          <p:cNvSpPr>
            <a:spLocks noGrp="1"/>
          </p:cNvSpPr>
          <p:nvPr>
            <p:ph type="dt" idx="1"/>
          </p:nvPr>
        </p:nvSpPr>
        <p:spPr>
          <a:xfrm>
            <a:off x="5797246" y="0"/>
            <a:ext cx="4434999" cy="356198"/>
          </a:xfrm>
          <a:prstGeom prst="rect">
            <a:avLst/>
          </a:prstGeom>
        </p:spPr>
        <p:txBody>
          <a:bodyPr vert="horz" lIns="50210" tIns="25105" rIns="50210" bIns="25105" rtlCol="0"/>
          <a:lstStyle>
            <a:lvl1pPr algn="r">
              <a:defRPr sz="700"/>
            </a:lvl1pPr>
          </a:lstStyle>
          <a:p>
            <a:fld id="{D2A48B96-639E-45A3-A0BA-2464DFDB1FAA}" type="datetimeFigureOut">
              <a:rPr lang="zh-CN" altLang="en-US" smtClean="0"/>
              <a:t>2019/11/10</a:t>
            </a:fld>
            <a:endParaRPr lang="zh-CN" altLang="en-US"/>
          </a:p>
        </p:txBody>
      </p:sp>
      <p:sp>
        <p:nvSpPr>
          <p:cNvPr id="4" name="幻灯片图像占位符 3"/>
          <p:cNvSpPr>
            <a:spLocks noGrp="1" noRot="1" noChangeAspect="1"/>
          </p:cNvSpPr>
          <p:nvPr>
            <p:ph type="sldImg" idx="2"/>
          </p:nvPr>
        </p:nvSpPr>
        <p:spPr>
          <a:xfrm>
            <a:off x="3017838" y="887413"/>
            <a:ext cx="4198937" cy="2395537"/>
          </a:xfrm>
          <a:prstGeom prst="rect">
            <a:avLst/>
          </a:prstGeom>
          <a:noFill/>
          <a:ln w="12700">
            <a:solidFill>
              <a:prstClr val="black"/>
            </a:solidFill>
          </a:ln>
        </p:spPr>
        <p:txBody>
          <a:bodyPr vert="horz" lIns="50210" tIns="25105" rIns="50210" bIns="25105" rtlCol="0" anchor="ctr"/>
          <a:lstStyle/>
          <a:p>
            <a:endParaRPr lang="zh-CN" altLang="en-US"/>
          </a:p>
        </p:txBody>
      </p:sp>
      <p:sp>
        <p:nvSpPr>
          <p:cNvPr id="5" name="备注占位符 4"/>
          <p:cNvSpPr>
            <a:spLocks noGrp="1"/>
          </p:cNvSpPr>
          <p:nvPr>
            <p:ph type="body" sz="quarter" idx="3"/>
          </p:nvPr>
        </p:nvSpPr>
        <p:spPr>
          <a:xfrm>
            <a:off x="1023462" y="3416538"/>
            <a:ext cx="8187690" cy="2795349"/>
          </a:xfrm>
          <a:prstGeom prst="rect">
            <a:avLst/>
          </a:prstGeom>
        </p:spPr>
        <p:txBody>
          <a:bodyPr vert="horz" lIns="50210" tIns="25105" rIns="50210" bIns="25105"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743103"/>
            <a:ext cx="4434999" cy="356197"/>
          </a:xfrm>
          <a:prstGeom prst="rect">
            <a:avLst/>
          </a:prstGeom>
        </p:spPr>
        <p:txBody>
          <a:bodyPr vert="horz" lIns="50210" tIns="25105" rIns="50210" bIns="25105" rtlCol="0" anchor="b"/>
          <a:lstStyle>
            <a:lvl1pPr algn="l">
              <a:defRPr sz="700"/>
            </a:lvl1pPr>
          </a:lstStyle>
          <a:p>
            <a:endParaRPr lang="zh-CN" altLang="en-US"/>
          </a:p>
        </p:txBody>
      </p:sp>
      <p:sp>
        <p:nvSpPr>
          <p:cNvPr id="7" name="灯片编号占位符 6"/>
          <p:cNvSpPr>
            <a:spLocks noGrp="1"/>
          </p:cNvSpPr>
          <p:nvPr>
            <p:ph type="sldNum" sz="quarter" idx="5"/>
          </p:nvPr>
        </p:nvSpPr>
        <p:spPr>
          <a:xfrm>
            <a:off x="5797246" y="6743103"/>
            <a:ext cx="4434999" cy="356197"/>
          </a:xfrm>
          <a:prstGeom prst="rect">
            <a:avLst/>
          </a:prstGeom>
        </p:spPr>
        <p:txBody>
          <a:bodyPr vert="horz" lIns="50210" tIns="25105" rIns="50210" bIns="25105" rtlCol="0" anchor="b"/>
          <a:lstStyle>
            <a:lvl1pPr algn="r">
              <a:defRPr sz="7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jianshu.com/p/412fa2beacc9"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jianshu.com/p/efd210735aed"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jianshu.com/p/276698f13258"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jianshu.com/p/bc1aac28fcdf"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jianshu.com/p/efd210735aed"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zhihu.com/question/20302197/answer/325612495"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zhihu.com/question/20302197/answer/325612495"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sohu.com/a/331314240_753835"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zhuanlan.zhihu.com/p/48857108"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zhuanlan.zhihu.com/p/48857108"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engineering.fb.com/security/zoncolan/"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facebook.github.io/jest/"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s://engineering.fb.com/security/zoncolan/" TargetMode="External"/><Relationship Id="rId4" Type="http://schemas.openxmlformats.org/officeDocument/2006/relationships/hyperlink" Target="http://jasmine.github.io/"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engineering.fb.com/security/zoncolan/"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nfoq.cn/article/IHfKjKdmyZcLv3PjkCo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qcon.infoq.cn/2018/shanghai/"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注意：每个案例都应该用一个四字成语，做一个高度概括，让受众能够记住案例的特点，譬如这里的“庖丁解牛”</a:t>
            </a:r>
            <a:endParaRPr kumimoji="1" lang="en-US" altLang="zh-CN" dirty="0"/>
          </a:p>
          <a:p>
            <a:r>
              <a:rPr kumimoji="1" lang="zh-CN" altLang="en-US" dirty="0"/>
              <a:t>副标题 是 </a:t>
            </a:r>
            <a:r>
              <a:rPr kumimoji="1" lang="en-US" altLang="zh-CN" dirty="0"/>
              <a:t>xx</a:t>
            </a:r>
            <a:r>
              <a:rPr kumimoji="1" lang="zh-CN" altLang="en-US" dirty="0"/>
              <a:t>公司 </a:t>
            </a:r>
            <a:r>
              <a:rPr kumimoji="1" lang="en-US" altLang="zh-CN" dirty="0" err="1"/>
              <a:t>xxxx</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内容来自：图书：</a:t>
            </a:r>
            <a:r>
              <a:rPr lang="en-US" altLang="zh-CN" dirty="0"/>
              <a:t>《Facebook</a:t>
            </a:r>
            <a:r>
              <a:rPr lang="zh-CN" altLang="en-US" dirty="0"/>
              <a:t>效应</a:t>
            </a:r>
            <a:r>
              <a:rPr lang="en-US" altLang="zh-CN" dirty="0"/>
              <a:t>》</a:t>
            </a:r>
          </a:p>
          <a:p>
            <a:r>
              <a:rPr lang="zh-CN" altLang="en-US" dirty="0"/>
              <a:t>链接来自：</a:t>
            </a:r>
            <a:r>
              <a:rPr lang="en-US" altLang="zh-CN" dirty="0">
                <a:hlinkClick r:id="rId3"/>
              </a:rPr>
              <a:t>https://www.jianshu.com/p/412fa2beacc9</a:t>
            </a:r>
            <a:endParaRPr lang="en-US" altLang="zh-CN" dirty="0"/>
          </a:p>
          <a:p>
            <a:endParaRPr lang="en-US" altLang="zh-CN" dirty="0"/>
          </a:p>
          <a:p>
            <a:pPr>
              <a:lnSpc>
                <a:spcPct val="150000"/>
              </a:lnSpc>
            </a:pPr>
            <a:r>
              <a:rPr lang="zh-CN" altLang="en-US" sz="700" dirty="0"/>
              <a:t>初期，</a:t>
            </a:r>
            <a:r>
              <a:rPr lang="en-US" altLang="zh-CN" sz="700" dirty="0"/>
              <a:t>Facebook</a:t>
            </a:r>
            <a:r>
              <a:rPr lang="zh-CN" altLang="en-US" sz="700" dirty="0"/>
              <a:t>是由</a:t>
            </a:r>
            <a:r>
              <a:rPr lang="zh-CN" altLang="en-US" sz="700" dirty="0">
                <a:solidFill>
                  <a:srgbClr val="FFC000"/>
                </a:solidFill>
              </a:rPr>
              <a:t>马克</a:t>
            </a:r>
            <a:r>
              <a:rPr lang="en-US" altLang="zh-CN" sz="700" dirty="0">
                <a:solidFill>
                  <a:srgbClr val="FFC000"/>
                </a:solidFill>
              </a:rPr>
              <a:t>·</a:t>
            </a:r>
            <a:r>
              <a:rPr lang="zh-CN" altLang="en-US" sz="700" dirty="0">
                <a:solidFill>
                  <a:srgbClr val="FFC000"/>
                </a:solidFill>
              </a:rPr>
              <a:t>扎克伯克</a:t>
            </a:r>
            <a:r>
              <a:rPr lang="zh-CN" altLang="en-US" sz="700" dirty="0"/>
              <a:t>在大二的时候一手创立的，上线前引入</a:t>
            </a:r>
            <a:r>
              <a:rPr lang="zh-CN" altLang="en-US" sz="700" dirty="0">
                <a:solidFill>
                  <a:srgbClr val="FFC000"/>
                </a:solidFill>
              </a:rPr>
              <a:t>爱德华多</a:t>
            </a:r>
            <a:r>
              <a:rPr lang="en-US" altLang="zh-CN" sz="700" dirty="0">
                <a:solidFill>
                  <a:srgbClr val="FFC000"/>
                </a:solidFill>
              </a:rPr>
              <a:t>·</a:t>
            </a:r>
            <a:r>
              <a:rPr lang="zh-CN" altLang="en-US" sz="700" dirty="0">
                <a:solidFill>
                  <a:srgbClr val="FFC000"/>
                </a:solidFill>
              </a:rPr>
              <a:t>萨维林</a:t>
            </a:r>
            <a:r>
              <a:rPr lang="zh-CN" altLang="en-US" sz="700" dirty="0"/>
              <a:t>作为负责商业变现的合伙人占</a:t>
            </a:r>
            <a:r>
              <a:rPr lang="en-US" altLang="zh-CN" sz="700" dirty="0"/>
              <a:t>40%</a:t>
            </a:r>
            <a:r>
              <a:rPr lang="zh-CN" altLang="en-US" sz="700" dirty="0"/>
              <a:t>的股份，后爱德华多</a:t>
            </a:r>
            <a:r>
              <a:rPr lang="en-US" altLang="zh-CN" sz="700" dirty="0"/>
              <a:t>·</a:t>
            </a:r>
            <a:r>
              <a:rPr lang="zh-CN" altLang="en-US" sz="700" dirty="0"/>
              <a:t>萨维林加入作为运营推广、研发的负责人，占</a:t>
            </a:r>
            <a:r>
              <a:rPr lang="en-US" altLang="zh-CN" sz="700" dirty="0"/>
              <a:t>5%</a:t>
            </a:r>
            <a:r>
              <a:rPr lang="zh-CN" altLang="en-US" sz="700" dirty="0"/>
              <a:t>的股份。</a:t>
            </a:r>
            <a:endParaRPr lang="en-US" altLang="zh-CN" sz="700" dirty="0"/>
          </a:p>
          <a:p>
            <a:pPr>
              <a:lnSpc>
                <a:spcPct val="150000"/>
              </a:lnSpc>
            </a:pPr>
            <a:r>
              <a:rPr lang="zh-CN" altLang="en-US" sz="700" dirty="0"/>
              <a:t>在</a:t>
            </a:r>
            <a:r>
              <a:rPr lang="zh-CN" altLang="en-US" sz="700" dirty="0">
                <a:solidFill>
                  <a:srgbClr val="FFC000"/>
                </a:solidFill>
              </a:rPr>
              <a:t>肖恩</a:t>
            </a:r>
            <a:r>
              <a:rPr lang="en-US" altLang="zh-CN" sz="700" dirty="0">
                <a:solidFill>
                  <a:srgbClr val="FFC000"/>
                </a:solidFill>
              </a:rPr>
              <a:t>·</a:t>
            </a:r>
            <a:r>
              <a:rPr lang="zh-CN" altLang="en-US" sz="700" dirty="0">
                <a:solidFill>
                  <a:srgbClr val="FFC000"/>
                </a:solidFill>
              </a:rPr>
              <a:t>帕克</a:t>
            </a:r>
            <a:r>
              <a:rPr lang="zh-CN" altLang="en-US" sz="700" dirty="0"/>
              <a:t>加入成为</a:t>
            </a:r>
            <a:r>
              <a:rPr lang="en-US" altLang="zh-CN" sz="700" dirty="0"/>
              <a:t>CEO</a:t>
            </a:r>
            <a:r>
              <a:rPr lang="zh-CN" altLang="en-US" sz="700" dirty="0"/>
              <a:t>时，通过引入彼得</a:t>
            </a:r>
            <a:r>
              <a:rPr lang="en-US" altLang="zh-CN" sz="700" dirty="0"/>
              <a:t>·</a:t>
            </a:r>
            <a:r>
              <a:rPr lang="zh-CN" altLang="en-US" sz="700" dirty="0"/>
              <a:t>提尔的投资稀释萨维林的占股，将其踢出了管理团队。此后在设立的董事会中，扎克伯格占两个席位，帕克和泰尔各占一个，即使后续引入阿克塞尔、微软、李嘉诚、俄罗斯数字天空科技等投资方，因确保投资方的目的不是控制</a:t>
            </a:r>
            <a:r>
              <a:rPr lang="en-US" altLang="zh-CN" sz="700" dirty="0"/>
              <a:t>Facebook</a:t>
            </a:r>
            <a:r>
              <a:rPr lang="zh-CN" altLang="en-US" sz="700" dirty="0"/>
              <a:t>，所以董事会席位也只增加了布雷耶一个席位，甚至帕克在退出</a:t>
            </a:r>
            <a:r>
              <a:rPr lang="en-US" altLang="zh-CN" sz="700" dirty="0"/>
              <a:t>Facebook</a:t>
            </a:r>
            <a:r>
              <a:rPr lang="zh-CN" altLang="en-US" sz="700" dirty="0"/>
              <a:t>后也将席位让给了扎克伯格。在</a:t>
            </a:r>
            <a:r>
              <a:rPr lang="en-US" altLang="zh-CN" sz="700" dirty="0"/>
              <a:t>IPO</a:t>
            </a:r>
            <a:r>
              <a:rPr lang="zh-CN" altLang="en-US" sz="700" dirty="0"/>
              <a:t>前，</a:t>
            </a:r>
            <a:r>
              <a:rPr lang="en-US" altLang="zh-CN" sz="700" dirty="0"/>
              <a:t>Facebook</a:t>
            </a:r>
            <a:r>
              <a:rPr lang="zh-CN" altLang="en-US" sz="700" dirty="0"/>
              <a:t>采取</a:t>
            </a:r>
            <a:r>
              <a:rPr lang="en-US" altLang="zh-CN" sz="700" dirty="0"/>
              <a:t>A/B</a:t>
            </a:r>
            <a:r>
              <a:rPr lang="zh-CN" altLang="en-US" sz="700" dirty="0"/>
              <a:t>形式防止上市后的恶意收购。因此从寻找志投意合的创业团队到快速扩展期的职业经理人和投资团队，扎克伯格都能紧紧抓住</a:t>
            </a:r>
            <a:r>
              <a:rPr lang="en-US" altLang="zh-CN" sz="700" dirty="0"/>
              <a:t>Facebook</a:t>
            </a:r>
            <a:r>
              <a:rPr lang="zh-CN" altLang="en-US" sz="700" dirty="0"/>
              <a:t>的控制权。</a:t>
            </a:r>
            <a:endParaRPr lang="en-US" altLang="zh-CN" sz="700" b="1"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zh-CN" altLang="en-US" sz="700" dirty="0"/>
              <a:t>扎克伯格被时代杂志称为“第三大国的国王”</a:t>
            </a:r>
            <a:endParaRPr lang="en-US" altLang="zh-CN" sz="700" dirty="0"/>
          </a:p>
          <a:p>
            <a:pPr defTabSz="501650">
              <a:defRPr/>
            </a:pPr>
            <a:endParaRPr lang="en-US" altLang="zh-CN" sz="700" dirty="0"/>
          </a:p>
          <a:p>
            <a:pPr defTabSz="501650">
              <a:defRPr/>
            </a:pPr>
            <a:r>
              <a:rPr lang="en-US" altLang="zh-CN" sz="700" dirty="0"/>
              <a:t>Facebook</a:t>
            </a:r>
            <a:r>
              <a:rPr lang="zh-CN" altLang="en-US" sz="700" dirty="0"/>
              <a:t>被网民戏称为“非使不可”，除了俄罗斯、中国、日本，韩国四个国家外，</a:t>
            </a:r>
            <a:r>
              <a:rPr lang="en-US" altLang="zh-CN" sz="700" dirty="0" err="1"/>
              <a:t>facebook</a:t>
            </a:r>
            <a:r>
              <a:rPr lang="zh-CN" altLang="en-US" sz="700" dirty="0"/>
              <a:t>目前在社交网站领域内建立了绝对统治地位。</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en-US" altLang="zh-CN" b="0" i="0" dirty="0">
                <a:solidFill>
                  <a:schemeClr val="bg1"/>
                </a:solidFill>
                <a:effectLst/>
                <a:latin typeface="微软雅黑" panose="020B0503020204020204" pitchFamily="34" charset="-122"/>
                <a:ea typeface="微软雅黑" panose="020B0503020204020204" pitchFamily="34" charset="-122"/>
              </a:rPr>
              <a:t>https://mp.weixin.qq.com/s?src=11&amp;timestamp=1569485730&amp;ver=1875&amp;signature=aof*Z6s4*FV1XNkUbxuqtRtJYn6DZ**OqgTpvrhJ2rWhg-QbsHR1Os*bZz7pheSQeDNG8avTs39IdjCuKqPuKf4Jb2F7NPxq9POpADrmfkzOdTY8R9cu20iMHwDtpdT5&amp;new=1</a:t>
            </a:r>
            <a:endParaRPr lang="zh-CN" altLang="en-US" b="0" i="0" dirty="0">
              <a:solidFill>
                <a:schemeClr val="bg1"/>
              </a:solidFill>
              <a:effectLst/>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8</a:t>
            </a:r>
            <a:r>
              <a:rPr lang="zh-CN" altLang="en-US" dirty="0"/>
              <a:t>个字母</a:t>
            </a:r>
            <a:endParaRPr lang="en-US" altLang="zh-CN" dirty="0"/>
          </a:p>
          <a:p>
            <a:r>
              <a:rPr lang="en-US" altLang="zh-CN" dirty="0"/>
              <a:t>2</a:t>
            </a:r>
            <a:r>
              <a:rPr lang="zh-CN" altLang="en-US" dirty="0"/>
              <a:t>、</a:t>
            </a:r>
            <a:r>
              <a:rPr lang="en-US" altLang="zh-CN" dirty="0"/>
              <a:t>Facebook</a:t>
            </a:r>
            <a:r>
              <a:rPr lang="zh-CN" altLang="en-US" dirty="0"/>
              <a:t>的最初想法是在</a:t>
            </a:r>
            <a:r>
              <a:rPr lang="en-US" altLang="zh-CN" dirty="0"/>
              <a:t>F8</a:t>
            </a:r>
            <a:r>
              <a:rPr lang="zh-CN" altLang="en-US" dirty="0"/>
              <a:t>大会最后都有</a:t>
            </a:r>
            <a:r>
              <a:rPr lang="en-US" altLang="zh-CN" dirty="0"/>
              <a:t>8</a:t>
            </a:r>
            <a:r>
              <a:rPr lang="zh-CN" altLang="en-US" dirty="0"/>
              <a:t>个小时的黑客马拉松活动。</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sz="700" dirty="0"/>
              <a:t>核心产品：信息流</a:t>
            </a:r>
            <a:endParaRPr lang="en-US" altLang="zh-CN" sz="700" dirty="0"/>
          </a:p>
          <a:p>
            <a:r>
              <a:rPr lang="en-US" altLang="zh-CN" sz="700" dirty="0"/>
              <a:t>--</a:t>
            </a:r>
            <a:r>
              <a:rPr lang="zh-CN" altLang="en-US" sz="700" dirty="0"/>
              <a:t>群组  </a:t>
            </a:r>
            <a:r>
              <a:rPr lang="en-US" altLang="zh-CN" sz="700" dirty="0"/>
              <a:t>(</a:t>
            </a:r>
            <a:r>
              <a:rPr lang="zh-CN" altLang="en-US" sz="700" dirty="0"/>
              <a:t>左</a:t>
            </a:r>
            <a:r>
              <a:rPr lang="en-US" altLang="zh-CN" sz="700" dirty="0"/>
              <a:t>1)</a:t>
            </a:r>
          </a:p>
          <a:p>
            <a:r>
              <a:rPr lang="en-US" altLang="zh-CN" sz="700" dirty="0"/>
              <a:t>--</a:t>
            </a:r>
            <a:r>
              <a:rPr lang="en-US" altLang="zh-CN" sz="700" dirty="0" err="1"/>
              <a:t>facebook</a:t>
            </a:r>
            <a:r>
              <a:rPr lang="en-US" altLang="zh-CN" sz="700" dirty="0"/>
              <a:t>—logo f</a:t>
            </a:r>
            <a:r>
              <a:rPr lang="zh-CN" altLang="en-US" sz="700" dirty="0"/>
              <a:t>（左</a:t>
            </a:r>
            <a:r>
              <a:rPr lang="en-US" altLang="zh-CN" sz="700" dirty="0"/>
              <a:t>3</a:t>
            </a:r>
            <a:r>
              <a:rPr lang="zh-CN" altLang="en-US" sz="700" dirty="0"/>
              <a:t>）</a:t>
            </a:r>
            <a:endParaRPr lang="en-US" altLang="zh-CN" sz="700" dirty="0"/>
          </a:p>
          <a:p>
            <a:r>
              <a:rPr lang="en-US" altLang="zh-CN" sz="700" dirty="0"/>
              <a:t>--Instagram </a:t>
            </a:r>
            <a:r>
              <a:rPr lang="zh-CN" altLang="en-US" sz="700" dirty="0"/>
              <a:t>是一个具有图片以及短视频分享功能的社交应用。 </a:t>
            </a:r>
            <a:r>
              <a:rPr lang="en-US" altLang="zh-CN" sz="700" dirty="0"/>
              <a:t>2012</a:t>
            </a:r>
            <a:r>
              <a:rPr lang="zh-CN" altLang="en-US" sz="700" dirty="0"/>
              <a:t>年收购  （左</a:t>
            </a:r>
            <a:r>
              <a:rPr lang="en-US" altLang="zh-CN" sz="700" dirty="0"/>
              <a:t>5</a:t>
            </a:r>
            <a:r>
              <a:rPr lang="zh-CN" altLang="en-US" sz="700" dirty="0"/>
              <a:t>）</a:t>
            </a:r>
            <a:endParaRPr lang="en-US" altLang="zh-CN" sz="700" dirty="0"/>
          </a:p>
          <a:p>
            <a:r>
              <a:rPr lang="en-US" altLang="zh-CN" sz="700" dirty="0"/>
              <a:t>--</a:t>
            </a:r>
            <a:r>
              <a:rPr lang="en-US" altLang="zh-CN" sz="700" dirty="0" err="1"/>
              <a:t>WhatsApp</a:t>
            </a:r>
            <a:r>
              <a:rPr lang="zh-CN" altLang="en-US" sz="700" dirty="0"/>
              <a:t>：全球最大的移动通讯应用。</a:t>
            </a:r>
            <a:r>
              <a:rPr lang="en-US" altLang="zh-CN" sz="700" dirty="0"/>
              <a:t>2014</a:t>
            </a:r>
            <a:r>
              <a:rPr lang="zh-CN" altLang="en-US" sz="700" dirty="0"/>
              <a:t>年收购  （左</a:t>
            </a:r>
            <a:r>
              <a:rPr lang="en-US" altLang="zh-CN" sz="700" dirty="0"/>
              <a:t>2</a:t>
            </a:r>
            <a:r>
              <a:rPr lang="zh-CN" altLang="en-US" sz="700" dirty="0"/>
              <a:t>）</a:t>
            </a:r>
            <a:endParaRPr lang="en-US" altLang="zh-CN" sz="700" dirty="0"/>
          </a:p>
          <a:p>
            <a:r>
              <a:rPr lang="en-US" altLang="zh-CN" sz="700" dirty="0"/>
              <a:t>--Messenger</a:t>
            </a:r>
            <a:r>
              <a:rPr lang="zh-CN" altLang="en-US" sz="700" dirty="0"/>
              <a:t>：增长最快的移动通讯平台；  </a:t>
            </a:r>
            <a:r>
              <a:rPr lang="en-US" altLang="zh-CN" sz="700" dirty="0"/>
              <a:t>2011</a:t>
            </a:r>
            <a:r>
              <a:rPr lang="zh-CN" altLang="en-US" sz="700" dirty="0"/>
              <a:t>年，</a:t>
            </a:r>
            <a:r>
              <a:rPr lang="en-US" altLang="zh-CN" sz="700" dirty="0"/>
              <a:t>FB</a:t>
            </a:r>
            <a:r>
              <a:rPr lang="zh-CN" altLang="en-US" sz="700" dirty="0"/>
              <a:t>推出； </a:t>
            </a:r>
            <a:r>
              <a:rPr lang="en-US" altLang="zh-CN" sz="700" dirty="0"/>
              <a:t>Messenger</a:t>
            </a:r>
            <a:r>
              <a:rPr lang="zh-CN" altLang="en-US" sz="700" dirty="0"/>
              <a:t>平台战略；（左</a:t>
            </a:r>
            <a:r>
              <a:rPr lang="en-US" altLang="zh-CN" sz="700" dirty="0"/>
              <a:t>4</a:t>
            </a:r>
            <a:r>
              <a:rPr lang="zh-CN" altLang="en-US" sz="700" dirty="0"/>
              <a:t>）</a:t>
            </a:r>
            <a:endParaRPr lang="en-US" altLang="zh-CN" sz="700" dirty="0"/>
          </a:p>
          <a:p>
            <a:r>
              <a:rPr lang="en-US" altLang="zh-CN" sz="700" dirty="0"/>
              <a:t>--VR:</a:t>
            </a:r>
            <a:r>
              <a:rPr lang="zh-CN" altLang="en-US" sz="700" dirty="0"/>
              <a:t>下一代社交平台； </a:t>
            </a:r>
            <a:r>
              <a:rPr lang="en-US" altLang="zh-CN" sz="700" dirty="0"/>
              <a:t>2014</a:t>
            </a:r>
            <a:r>
              <a:rPr lang="zh-CN" altLang="en-US" sz="700" dirty="0"/>
              <a:t>年收购</a:t>
            </a:r>
            <a:endParaRPr lang="en-US" altLang="zh-CN" sz="700" dirty="0"/>
          </a:p>
          <a:p>
            <a:endParaRPr lang="en-US" altLang="zh-CN" sz="700" dirty="0"/>
          </a:p>
          <a:p>
            <a:endParaRPr lang="en-US" altLang="zh-CN" sz="700" dirty="0"/>
          </a:p>
          <a:p>
            <a:endParaRPr lang="en-US" altLang="zh-CN" sz="700" dirty="0"/>
          </a:p>
          <a:p>
            <a:endParaRPr lang="en-US" altLang="zh-CN" sz="700" dirty="0"/>
          </a:p>
          <a:p>
            <a:endParaRPr lang="en-US" altLang="zh-CN" sz="700" dirty="0"/>
          </a:p>
          <a:p>
            <a:r>
              <a:rPr lang="zh-CN" altLang="en-US" sz="700" dirty="0"/>
              <a:t>链接地址：</a:t>
            </a:r>
            <a:r>
              <a:rPr lang="en-US" altLang="zh-CN" dirty="0">
                <a:hlinkClick r:id="rId3"/>
              </a:rPr>
              <a:t>https://www.jianshu.com/p/efd210735aed</a:t>
            </a:r>
            <a:endParaRPr lang="en-US" altLang="zh-CN" sz="700" dirty="0"/>
          </a:p>
          <a:p>
            <a:r>
              <a:rPr lang="en-US" altLang="zh-CN" sz="700" dirty="0"/>
              <a:t>Facebook</a:t>
            </a:r>
            <a:r>
              <a:rPr lang="zh-CN" altLang="en-US" sz="700" dirty="0"/>
              <a:t>独占四席，分别为</a:t>
            </a:r>
            <a:r>
              <a:rPr lang="en-US" altLang="zh-CN" sz="700" dirty="0"/>
              <a:t>Facebook</a:t>
            </a:r>
            <a:r>
              <a:rPr lang="zh-CN" altLang="en-US" sz="700" dirty="0"/>
              <a:t>、</a:t>
            </a:r>
            <a:r>
              <a:rPr lang="en-US" altLang="zh-CN" sz="700" dirty="0" err="1"/>
              <a:t>WhatsApp</a:t>
            </a:r>
            <a:r>
              <a:rPr lang="zh-CN" altLang="en-US" sz="700" dirty="0"/>
              <a:t>、</a:t>
            </a:r>
            <a:r>
              <a:rPr lang="en-US" altLang="zh-CN" sz="700" dirty="0"/>
              <a:t>Facebook Messenger</a:t>
            </a:r>
            <a:r>
              <a:rPr lang="zh-CN" altLang="en-US" sz="700" dirty="0"/>
              <a:t>和</a:t>
            </a:r>
            <a:r>
              <a:rPr lang="en-US" altLang="zh-CN" sz="700" dirty="0"/>
              <a:t>Instagram</a:t>
            </a:r>
            <a:r>
              <a:rPr lang="zh-CN" altLang="en-US" sz="700" dirty="0"/>
              <a:t>，</a:t>
            </a:r>
            <a:endParaRPr lang="en-US" altLang="zh-CN" sz="700" dirty="0"/>
          </a:p>
          <a:p>
            <a:r>
              <a:rPr lang="en-US" altLang="zh-CN" sz="700" dirty="0"/>
              <a:t>2019</a:t>
            </a:r>
            <a:r>
              <a:rPr lang="zh-CN" altLang="en-US" sz="700" dirty="0"/>
              <a:t>年扎克伯格计划将</a:t>
            </a:r>
            <a:r>
              <a:rPr lang="en-US" altLang="zh-CN" sz="700" dirty="0" err="1"/>
              <a:t>WhatsApp</a:t>
            </a:r>
            <a:r>
              <a:rPr lang="zh-CN" altLang="en-US" sz="700" dirty="0"/>
              <a:t>、</a:t>
            </a:r>
            <a:r>
              <a:rPr lang="en-US" altLang="zh-CN" sz="700" dirty="0"/>
              <a:t>Instagram</a:t>
            </a:r>
            <a:r>
              <a:rPr lang="zh-CN" altLang="en-US" sz="700" dirty="0"/>
              <a:t>以及</a:t>
            </a:r>
            <a:r>
              <a:rPr lang="en-US" altLang="zh-CN" sz="700" dirty="0"/>
              <a:t>Messenger</a:t>
            </a:r>
            <a:r>
              <a:rPr lang="zh-CN" altLang="en-US" sz="700" dirty="0"/>
              <a:t>这三款应用整合，例如，</a:t>
            </a:r>
            <a:r>
              <a:rPr lang="en-US" altLang="zh-CN" sz="700" dirty="0" err="1"/>
              <a:t>WhatsApp</a:t>
            </a:r>
            <a:r>
              <a:rPr lang="zh-CN" altLang="en-US" sz="700" dirty="0"/>
              <a:t>用户可以发起与</a:t>
            </a:r>
            <a:r>
              <a:rPr lang="en-US" altLang="zh-CN" sz="700" dirty="0"/>
              <a:t>Instagram</a:t>
            </a:r>
            <a:r>
              <a:rPr lang="zh-CN" altLang="en-US" sz="700" dirty="0"/>
              <a:t>用户的聊天会话、</a:t>
            </a:r>
            <a:r>
              <a:rPr lang="en-US" altLang="zh-CN" sz="700" dirty="0"/>
              <a:t>Messenger</a:t>
            </a:r>
            <a:r>
              <a:rPr lang="zh-CN" altLang="en-US" sz="700" dirty="0"/>
              <a:t>用户可以向只有</a:t>
            </a:r>
            <a:r>
              <a:rPr lang="en-US" altLang="zh-CN" sz="700" dirty="0" err="1"/>
              <a:t>WhatsApp</a:t>
            </a:r>
            <a:r>
              <a:rPr lang="zh-CN" altLang="en-US" sz="700" dirty="0"/>
              <a:t>账户的人发送“端到端”的加密会话。</a:t>
            </a:r>
            <a:endParaRPr lang="en-US" altLang="zh-CN" sz="700" dirty="0"/>
          </a:p>
          <a:p>
            <a:r>
              <a:rPr lang="zh-CN" altLang="en-US" sz="700" dirty="0"/>
              <a:t>在宣布消息互通前，</a:t>
            </a:r>
            <a:r>
              <a:rPr lang="en-US" altLang="zh-CN" sz="700" dirty="0" err="1"/>
              <a:t>WhatsApp</a:t>
            </a:r>
            <a:r>
              <a:rPr lang="zh-CN" altLang="en-US" sz="700" dirty="0"/>
              <a:t>、</a:t>
            </a:r>
            <a:r>
              <a:rPr lang="en-US" altLang="zh-CN" sz="700" dirty="0"/>
              <a:t>Instagram</a:t>
            </a:r>
            <a:r>
              <a:rPr lang="zh-CN" altLang="en-US" sz="700" dirty="0"/>
              <a:t>和</a:t>
            </a:r>
            <a:r>
              <a:rPr lang="en-US" altLang="zh-CN" sz="700" dirty="0"/>
              <a:t>Messenger</a:t>
            </a:r>
            <a:r>
              <a:rPr lang="zh-CN" altLang="en-US" sz="700" dirty="0"/>
              <a:t>都是各干各的，互相绝缘，在中国互联网行业，这很罕见，因为巨头旗下产品基本都会互联互通，而不会彼此完全绝缘甚至成为孤岛</a:t>
            </a:r>
            <a:endParaRPr lang="en-US" altLang="zh-CN" sz="700" dirty="0"/>
          </a:p>
          <a:p>
            <a:r>
              <a:rPr lang="zh-CN" altLang="en-US" sz="700" dirty="0"/>
              <a:t>互联网巨头不同业务间一定会有协作。腾讯会用微信和</a:t>
            </a:r>
            <a:r>
              <a:rPr lang="en-US" altLang="zh-CN" sz="700" dirty="0"/>
              <a:t>QQ</a:t>
            </a:r>
            <a:r>
              <a:rPr lang="zh-CN" altLang="en-US" sz="700" dirty="0"/>
              <a:t>给所有腾讯系产品导流，形成了独特的九宫格模式；</a:t>
            </a:r>
            <a:r>
              <a:rPr lang="en-US" altLang="zh-CN" sz="700" dirty="0"/>
              <a:t>Facebook</a:t>
            </a:r>
            <a:r>
              <a:rPr lang="zh-CN" altLang="en-US" sz="700" dirty="0"/>
              <a:t>的应用基础建设、商业化和增长这“三驾马车”则给</a:t>
            </a:r>
            <a:r>
              <a:rPr lang="en-US" altLang="zh-CN" sz="700" dirty="0"/>
              <a:t>Instagram</a:t>
            </a:r>
            <a:r>
              <a:rPr lang="zh-CN" altLang="en-US" sz="700" dirty="0"/>
              <a:t>等三驾马车提供支持，让分支产品聚焦于产品本身，</a:t>
            </a:r>
            <a:r>
              <a:rPr lang="en-US" altLang="zh-CN" sz="700" dirty="0" err="1"/>
              <a:t>WhatsApp</a:t>
            </a:r>
            <a:r>
              <a:rPr lang="zh-CN" altLang="en-US" sz="700" dirty="0"/>
              <a:t>到</a:t>
            </a:r>
            <a:r>
              <a:rPr lang="en-US" altLang="zh-CN" sz="700" dirty="0"/>
              <a:t>2017</a:t>
            </a:r>
            <a:r>
              <a:rPr lang="zh-CN" altLang="en-US" sz="700" dirty="0"/>
              <a:t>年拥有</a:t>
            </a:r>
            <a:r>
              <a:rPr lang="en-US" altLang="zh-CN" sz="700" dirty="0"/>
              <a:t>14</a:t>
            </a:r>
            <a:r>
              <a:rPr lang="zh-CN" altLang="en-US" sz="700" dirty="0"/>
              <a:t>亿的月活，团队却只有</a:t>
            </a:r>
            <a:r>
              <a:rPr lang="en-US" altLang="zh-CN" sz="700" dirty="0"/>
              <a:t>120</a:t>
            </a:r>
            <a:r>
              <a:rPr lang="zh-CN" altLang="en-US" sz="700" dirty="0"/>
              <a:t>人左右，这背后离不开</a:t>
            </a:r>
            <a:r>
              <a:rPr lang="en-US" altLang="zh-CN" sz="700" dirty="0"/>
              <a:t>Facebook</a:t>
            </a:r>
            <a:r>
              <a:rPr lang="zh-CN" altLang="en-US" sz="700" dirty="0"/>
              <a:t>的业务能力支持；</a:t>
            </a:r>
            <a:endParaRPr lang="en-US" altLang="zh-CN" sz="700" dirty="0"/>
          </a:p>
          <a:p>
            <a:r>
              <a:rPr lang="zh-CN" altLang="en-US" sz="700" dirty="0"/>
              <a:t>中国将分割的产品整合到一起，拧成一股绳的一个高手是字节跳动，其是</a:t>
            </a:r>
            <a:r>
              <a:rPr lang="en-US" altLang="zh-CN" sz="700" dirty="0"/>
              <a:t>BAT</a:t>
            </a:r>
            <a:r>
              <a:rPr lang="zh-CN" altLang="en-US" sz="700" dirty="0"/>
              <a:t>外崛起的超级内容平台。字节跳动被媒体誉为“</a:t>
            </a:r>
            <a:r>
              <a:rPr lang="en-US" altLang="zh-CN" sz="700" dirty="0"/>
              <a:t>App</a:t>
            </a:r>
            <a:r>
              <a:rPr lang="zh-CN" altLang="en-US" sz="700" dirty="0"/>
              <a:t>工厂”</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t>2016</a:t>
            </a:r>
            <a:r>
              <a:rPr lang="zh-CN" altLang="en-US" dirty="0"/>
              <a:t>年的十年路标规划图；</a:t>
            </a:r>
            <a:endParaRPr lang="en-US" altLang="zh-CN" dirty="0"/>
          </a:p>
          <a:p>
            <a:r>
              <a:rPr lang="zh-CN" altLang="en-US" dirty="0"/>
              <a:t>参考资料：</a:t>
            </a:r>
            <a:r>
              <a:rPr lang="en-US" altLang="zh-CN" u="sng" dirty="0">
                <a:solidFill>
                  <a:srgbClr val="0070C0"/>
                </a:solidFill>
              </a:rPr>
              <a:t>https://mp.weixin.qq.com/s/pN9ikTv77RxWth2F6gHlYg</a:t>
            </a:r>
          </a:p>
          <a:p>
            <a:r>
              <a:rPr lang="en-US" altLang="zh-CN" dirty="0"/>
              <a:t>Facebook</a:t>
            </a:r>
            <a:r>
              <a:rPr lang="zh-CN" altLang="en-US" dirty="0"/>
              <a:t>绘制了十年蓝图，从虚拟现实</a:t>
            </a:r>
            <a:r>
              <a:rPr lang="en-US" altLang="zh-CN" dirty="0"/>
              <a:t>/</a:t>
            </a:r>
            <a:r>
              <a:rPr lang="zh-CN" altLang="en-US" dirty="0"/>
              <a:t>增强现实起步，到发展人工智能再到联通全球的实现。</a:t>
            </a:r>
            <a:endParaRPr lang="en-US" altLang="zh-CN" dirty="0"/>
          </a:p>
          <a:p>
            <a:r>
              <a:rPr lang="zh-CN" altLang="en-US" dirty="0"/>
              <a:t>未来看点：</a:t>
            </a:r>
            <a:endParaRPr lang="en-US" altLang="zh-CN" dirty="0"/>
          </a:p>
          <a:p>
            <a:r>
              <a:rPr lang="zh-CN" altLang="en-US" dirty="0"/>
              <a:t>人工智能</a:t>
            </a:r>
            <a:r>
              <a:rPr lang="en-US" altLang="zh-CN" dirty="0"/>
              <a:t>1-Messenger</a:t>
            </a:r>
            <a:r>
              <a:rPr lang="zh-CN" altLang="en-US" dirty="0"/>
              <a:t>聊天机器人助手；</a:t>
            </a:r>
            <a:endParaRPr lang="en-US" altLang="zh-CN" dirty="0"/>
          </a:p>
          <a:p>
            <a:r>
              <a:rPr lang="zh-CN" altLang="en-US" dirty="0"/>
              <a:t>人工智能</a:t>
            </a:r>
            <a:r>
              <a:rPr lang="en-US" altLang="zh-CN" dirty="0"/>
              <a:t>2</a:t>
            </a:r>
            <a:r>
              <a:rPr lang="zh-CN" altLang="en-US" dirty="0"/>
              <a:t>：让搜索更便捷；</a:t>
            </a:r>
            <a:endParaRPr lang="en-US" altLang="zh-CN" dirty="0"/>
          </a:p>
          <a:p>
            <a:r>
              <a:rPr lang="en-US" altLang="zh-CN" dirty="0"/>
              <a:t>360</a:t>
            </a:r>
            <a:r>
              <a:rPr lang="zh-CN" altLang="en-US" dirty="0"/>
              <a:t>度视频技术</a:t>
            </a:r>
            <a:r>
              <a:rPr lang="en-US" altLang="zh-CN" dirty="0"/>
              <a:t>—Surround 360;</a:t>
            </a:r>
          </a:p>
          <a:p>
            <a:r>
              <a:rPr lang="en-US" altLang="zh-CN" dirty="0"/>
              <a:t>VR-Oculus</a:t>
            </a:r>
          </a:p>
          <a:p>
            <a:r>
              <a:rPr lang="zh-CN" altLang="en-US" dirty="0"/>
              <a:t>硬件研发实验室</a:t>
            </a:r>
            <a:r>
              <a:rPr lang="en-US" altLang="zh-CN" dirty="0"/>
              <a:t>—Building 8</a:t>
            </a:r>
          </a:p>
          <a:p>
            <a:r>
              <a:rPr lang="zh-CN" altLang="en-US" dirty="0"/>
              <a:t>互联网基础建设</a:t>
            </a:r>
            <a:r>
              <a:rPr lang="en-US" altLang="zh-CN" dirty="0"/>
              <a:t>—</a:t>
            </a:r>
            <a:r>
              <a:rPr lang="zh-CN" altLang="en-US" dirty="0"/>
              <a:t>高速光纤宽带</a:t>
            </a:r>
            <a:r>
              <a:rPr lang="en-US" altLang="zh-CN" dirty="0"/>
              <a:t>+</a:t>
            </a:r>
            <a:r>
              <a:rPr lang="zh-CN" altLang="en-US" dirty="0"/>
              <a:t>无人机</a:t>
            </a:r>
            <a:endParaRPr lang="en-US" altLang="zh-CN" dirty="0"/>
          </a:p>
          <a:p>
            <a:endParaRPr lang="en-US" altLang="zh-CN" dirty="0"/>
          </a:p>
          <a:p>
            <a:r>
              <a:rPr lang="en-US" altLang="zh-CN" dirty="0"/>
              <a:t>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链接：</a:t>
            </a:r>
            <a:r>
              <a:rPr lang="en-US" altLang="zh-CN" dirty="0">
                <a:hlinkClick r:id="rId3"/>
              </a:rPr>
              <a:t>https://www.jianshu.com/p/276698f13258</a:t>
            </a:r>
            <a:endParaRPr lang="en-US" altLang="zh-CN" dirty="0"/>
          </a:p>
          <a:p>
            <a:r>
              <a:rPr lang="en-US" altLang="zh-CN" sz="700" dirty="0"/>
              <a:t>Messenger</a:t>
            </a:r>
            <a:r>
              <a:rPr lang="zh-CN" altLang="en-US" sz="700" dirty="0"/>
              <a:t>是</a:t>
            </a:r>
            <a:r>
              <a:rPr lang="en-US" altLang="zh-CN" sz="700" dirty="0"/>
              <a:t>Facebook</a:t>
            </a:r>
            <a:r>
              <a:rPr lang="zh-CN" altLang="en-US" sz="700" dirty="0"/>
              <a:t>发布的一个重要产品。这是一个独立于</a:t>
            </a:r>
            <a:r>
              <a:rPr lang="en-US" altLang="zh-CN" sz="700" dirty="0"/>
              <a:t>Facebook</a:t>
            </a:r>
            <a:r>
              <a:rPr lang="zh-CN" altLang="en-US" sz="700" dirty="0"/>
              <a:t>的通信应用，第三方可以使用该服务并且通过聊天机器人进行信息通讯。</a:t>
            </a:r>
          </a:p>
          <a:p>
            <a:r>
              <a:rPr lang="zh-CN" altLang="en-US" sz="700" dirty="0"/>
              <a:t>但是</a:t>
            </a:r>
            <a:r>
              <a:rPr lang="en-US" altLang="zh-CN" sz="700" dirty="0"/>
              <a:t>Facebook</a:t>
            </a:r>
            <a:r>
              <a:rPr lang="zh-CN" altLang="en-US" sz="700" dirty="0"/>
              <a:t>面临着一个挑战。有的人会问：我的手机上已经安装了</a:t>
            </a:r>
            <a:r>
              <a:rPr lang="en-US" altLang="zh-CN" sz="700" dirty="0"/>
              <a:t>Facebook</a:t>
            </a:r>
            <a:r>
              <a:rPr lang="zh-CN" altLang="en-US" sz="700" dirty="0"/>
              <a:t>应用，为什么还要下载</a:t>
            </a:r>
            <a:r>
              <a:rPr lang="en-US" altLang="zh-CN" sz="700" dirty="0"/>
              <a:t>Messenger?</a:t>
            </a:r>
          </a:p>
          <a:p>
            <a:r>
              <a:rPr lang="zh-CN" altLang="en-US" sz="700" dirty="0"/>
              <a:t>为了解决这种问题，</a:t>
            </a:r>
            <a:r>
              <a:rPr lang="en-US" altLang="zh-CN" sz="700" dirty="0"/>
              <a:t>Facebook</a:t>
            </a:r>
            <a:r>
              <a:rPr lang="zh-CN" altLang="en-US" sz="700" dirty="0"/>
              <a:t>逐步关闭了自己应用程序上的消息传输工具，并告知用户，通信服务已经转到了</a:t>
            </a:r>
            <a:r>
              <a:rPr lang="en-US" altLang="zh-CN" sz="700" dirty="0"/>
              <a:t>Messenger</a:t>
            </a:r>
            <a:r>
              <a:rPr lang="zh-CN" altLang="en-US" sz="700" dirty="0"/>
              <a:t>上。结果，</a:t>
            </a:r>
            <a:r>
              <a:rPr lang="en-US" altLang="zh-CN" sz="700" dirty="0"/>
              <a:t>Messenger</a:t>
            </a:r>
            <a:r>
              <a:rPr lang="zh-CN" altLang="en-US" sz="700" dirty="0"/>
              <a:t>的用户出现了指数级增长。</a:t>
            </a:r>
          </a:p>
          <a:p>
            <a:endParaRPr lang="en-US" altLang="zh-CN" dirty="0"/>
          </a:p>
          <a:p>
            <a:r>
              <a:rPr lang="zh-CN" altLang="en-US" dirty="0"/>
              <a:t>链接：</a:t>
            </a:r>
            <a:r>
              <a:rPr lang="en-US" altLang="zh-CN" dirty="0">
                <a:hlinkClick r:id="rId4"/>
              </a:rPr>
              <a:t>https://www.jianshu.com/p/bc1aac28fcdf</a:t>
            </a:r>
            <a:endParaRPr lang="en-US" altLang="zh-CN" dirty="0"/>
          </a:p>
          <a:p>
            <a:r>
              <a:rPr lang="zh-CN" altLang="en-US" dirty="0"/>
              <a:t>社交广告是</a:t>
            </a:r>
            <a:r>
              <a:rPr lang="en-US" altLang="zh-CN" dirty="0" err="1"/>
              <a:t>facebook</a:t>
            </a:r>
            <a:r>
              <a:rPr lang="zh-CN" altLang="en-US" dirty="0"/>
              <a:t>增长的引擎。</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sz="700" dirty="0"/>
              <a:t>链接：</a:t>
            </a:r>
            <a:r>
              <a:rPr lang="en-US" altLang="zh-CN" dirty="0">
                <a:hlinkClick r:id="rId3"/>
              </a:rPr>
              <a:t>https://www.jianshu.com/p/efd210735aed</a:t>
            </a:r>
            <a:endParaRPr lang="en-US" altLang="zh-CN" sz="700" dirty="0"/>
          </a:p>
          <a:p>
            <a:r>
              <a:rPr lang="zh-CN" altLang="en-US" sz="700" dirty="0"/>
              <a:t>截止</a:t>
            </a:r>
            <a:r>
              <a:rPr lang="en-US" altLang="zh-CN" sz="700" dirty="0"/>
              <a:t>2019.01Facebook</a:t>
            </a:r>
            <a:r>
              <a:rPr lang="zh-CN" altLang="en-US" sz="700" dirty="0"/>
              <a:t>市值</a:t>
            </a:r>
            <a:r>
              <a:rPr lang="en-US" altLang="zh-CN" sz="700" dirty="0"/>
              <a:t>4282.23</a:t>
            </a:r>
            <a:r>
              <a:rPr lang="zh-CN" altLang="en-US" sz="700" dirty="0"/>
              <a:t>亿美元，已被微软、亚马逊和苹果远远甩开，跟中国社交巨头腾讯一个量级，后者最新市值</a:t>
            </a:r>
            <a:r>
              <a:rPr lang="en-US" altLang="zh-CN" sz="700" dirty="0"/>
              <a:t>4144</a:t>
            </a:r>
            <a:r>
              <a:rPr lang="zh-CN" altLang="en-US" sz="700" dirty="0"/>
              <a:t>亿美元，事实上，</a:t>
            </a:r>
            <a:r>
              <a:rPr lang="en-US" altLang="zh-CN" sz="700" dirty="0"/>
              <a:t>2018</a:t>
            </a:r>
            <a:r>
              <a:rPr lang="zh-CN" altLang="en-US" sz="700" dirty="0"/>
              <a:t>年腾讯一度曾超过</a:t>
            </a:r>
            <a:r>
              <a:rPr lang="en-US" altLang="zh-CN" sz="700" dirty="0"/>
              <a:t>Facebook</a:t>
            </a:r>
            <a:r>
              <a:rPr lang="zh-CN" altLang="en-US" sz="700" dirty="0"/>
              <a:t>，在五年前这难以想象，毕竟腾讯聚焦中国市场，</a:t>
            </a:r>
            <a:r>
              <a:rPr lang="en-US" altLang="zh-CN" sz="700" dirty="0"/>
              <a:t>Facebook</a:t>
            </a:r>
            <a:r>
              <a:rPr lang="zh-CN" altLang="en-US" sz="700" dirty="0"/>
              <a:t>连接全球。</a:t>
            </a:r>
          </a:p>
          <a:p>
            <a:r>
              <a:rPr lang="zh-CN" altLang="en-US" sz="700" dirty="0"/>
              <a:t>影响</a:t>
            </a:r>
            <a:r>
              <a:rPr lang="en-US" altLang="zh-CN" sz="700" dirty="0"/>
              <a:t>Facebook</a:t>
            </a:r>
            <a:r>
              <a:rPr lang="zh-CN" altLang="en-US" sz="700" dirty="0"/>
              <a:t>股价的绝对不只是</a:t>
            </a:r>
            <a:r>
              <a:rPr lang="en-US" altLang="zh-CN" sz="700" dirty="0"/>
              <a:t>2018</a:t>
            </a:r>
            <a:r>
              <a:rPr lang="zh-CN" altLang="en-US" sz="700" dirty="0"/>
              <a:t>年的隐私门事件，前面提到，</a:t>
            </a:r>
            <a:r>
              <a:rPr lang="en-US" altLang="zh-CN" sz="700" dirty="0"/>
              <a:t>Facebook</a:t>
            </a:r>
            <a:r>
              <a:rPr lang="zh-CN" altLang="en-US" sz="700" dirty="0"/>
              <a:t>用户增长瓶颈已经很明显，收入依然非常依赖广告，三季度占比</a:t>
            </a:r>
            <a:r>
              <a:rPr lang="en-US" altLang="zh-CN" sz="700" dirty="0"/>
              <a:t>98%</a:t>
            </a:r>
            <a:r>
              <a:rPr lang="zh-CN" altLang="en-US" sz="700" dirty="0"/>
              <a:t>，比所有互联网公司都更依赖广告，掣肘</a:t>
            </a:r>
            <a:r>
              <a:rPr lang="en-US" altLang="zh-CN" sz="700" dirty="0"/>
              <a:t>Facebook</a:t>
            </a:r>
            <a:r>
              <a:rPr lang="zh-CN" altLang="en-US" sz="700" dirty="0"/>
              <a:t>的不是旗下</a:t>
            </a:r>
            <a:r>
              <a:rPr lang="en-US" altLang="zh-CN" sz="700" dirty="0"/>
              <a:t>App</a:t>
            </a:r>
            <a:r>
              <a:rPr lang="zh-CN" altLang="en-US" sz="700" dirty="0"/>
              <a:t>是否整合，抑或消息是否互通，而是有多重原因</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b="1" dirty="0"/>
              <a:t>Facebook </a:t>
            </a:r>
            <a:r>
              <a:rPr lang="zh-CN" altLang="en-US" sz="700" b="1" dirty="0"/>
              <a:t>的盈利模式是什么？</a:t>
            </a:r>
            <a:endParaRPr lang="en-GB" altLang="zh-CN" dirty="0">
              <a:hlinkClick r:id="rId3"/>
            </a:endParaRPr>
          </a:p>
          <a:p>
            <a:r>
              <a:rPr lang="en-GB" altLang="zh-CN" dirty="0">
                <a:hlinkClick r:id="rId3"/>
              </a:rPr>
              <a:t>https://www.zhihu.com/question/20302197/answer/325612495</a:t>
            </a:r>
            <a:endParaRPr lang="en-GB" altLang="zh-CN" dirty="0"/>
          </a:p>
          <a:p>
            <a:endParaRPr lang="en-GB" altLang="zh-CN" dirty="0"/>
          </a:p>
          <a:p>
            <a:r>
              <a:rPr lang="zh-CN" altLang="en-US" dirty="0"/>
              <a:t>刚刚过去的</a:t>
            </a:r>
            <a:r>
              <a:rPr lang="en-US" altLang="zh-CN" dirty="0"/>
              <a:t>2017</a:t>
            </a:r>
            <a:r>
              <a:rPr lang="zh-CN" altLang="en-US" dirty="0"/>
              <a:t>年，</a:t>
            </a:r>
            <a:r>
              <a:rPr lang="en-GB" altLang="zh-CN" dirty="0"/>
              <a:t>Facebook</a:t>
            </a:r>
            <a:r>
              <a:rPr lang="zh-CN" altLang="en-US" dirty="0"/>
              <a:t>总收入为</a:t>
            </a:r>
            <a:r>
              <a:rPr lang="en-US" altLang="zh-CN" dirty="0"/>
              <a:t>406.53</a:t>
            </a:r>
            <a:r>
              <a:rPr lang="zh-CN" altLang="en-US" dirty="0"/>
              <a:t>亿美元，广告收入为</a:t>
            </a:r>
            <a:r>
              <a:rPr lang="en-US" altLang="zh-CN" dirty="0"/>
              <a:t>399.42</a:t>
            </a:r>
            <a:r>
              <a:rPr lang="zh-CN" altLang="en-US" dirty="0"/>
              <a:t>亿美元。广告收入占比高达</a:t>
            </a:r>
            <a:r>
              <a:rPr lang="en-US" altLang="zh-CN" dirty="0"/>
              <a:t>98%</a:t>
            </a:r>
            <a:r>
              <a:rPr lang="zh-CN" altLang="en-US" dirty="0"/>
              <a:t>以上，几乎是</a:t>
            </a:r>
            <a:r>
              <a:rPr lang="en-GB" altLang="zh-CN" dirty="0"/>
              <a:t>Facebook</a:t>
            </a:r>
            <a:r>
              <a:rPr lang="zh-CN" altLang="en-US" dirty="0"/>
              <a:t>唯一的盈利手段。详见下图，数据来源于</a:t>
            </a:r>
            <a:r>
              <a:rPr lang="en-GB" altLang="zh-CN" dirty="0"/>
              <a:t>Facebook2017</a:t>
            </a:r>
            <a:r>
              <a:rPr lang="zh-CN" altLang="en-US" dirty="0"/>
              <a:t>年第四季度和全年业绩。</a:t>
            </a:r>
            <a:endParaRPr lang="en-US" altLang="zh-CN" dirty="0"/>
          </a:p>
          <a:p>
            <a:endParaRPr lang="en-US" altLang="zh-CN" dirty="0"/>
          </a:p>
          <a:p>
            <a:r>
              <a:rPr lang="zh-CN" altLang="en-US" dirty="0"/>
              <a:t>从</a:t>
            </a:r>
            <a:r>
              <a:rPr lang="en-US" altLang="zh-CN" dirty="0"/>
              <a:t>2012</a:t>
            </a:r>
            <a:r>
              <a:rPr lang="zh-CN" altLang="en-US" dirty="0"/>
              <a:t>年开始</a:t>
            </a:r>
            <a:r>
              <a:rPr lang="en-GB" altLang="zh-CN" dirty="0"/>
              <a:t>Facebook</a:t>
            </a:r>
            <a:r>
              <a:rPr lang="zh-CN" altLang="en-US" dirty="0"/>
              <a:t>一直在赚钱，复合年增长率（</a:t>
            </a:r>
            <a:r>
              <a:rPr lang="en-GB" altLang="zh-CN" dirty="0"/>
              <a:t>CAGR</a:t>
            </a:r>
            <a:r>
              <a:rPr lang="zh-CN" altLang="en-GB" dirty="0"/>
              <a:t>）</a:t>
            </a:r>
            <a:r>
              <a:rPr lang="zh-CN" altLang="en-US" dirty="0"/>
              <a:t>大约为</a:t>
            </a:r>
            <a:r>
              <a:rPr lang="en-US" altLang="zh-CN" dirty="0"/>
              <a:t>59</a:t>
            </a:r>
            <a:r>
              <a:rPr lang="zh-CN" altLang="en-US" dirty="0"/>
              <a:t>％。由于这种健康的增长，公司保持强劲的现金流，并利用这笔资金不时购买竞争对手，</a:t>
            </a:r>
            <a:r>
              <a:rPr lang="en-GB" altLang="zh-CN" dirty="0"/>
              <a:t>ins</a:t>
            </a:r>
            <a:r>
              <a:rPr lang="zh-CN" altLang="en-US" dirty="0"/>
              <a:t>啊，</a:t>
            </a:r>
            <a:r>
              <a:rPr lang="en-GB" altLang="zh-CN" dirty="0" err="1"/>
              <a:t>whatsapp</a:t>
            </a:r>
            <a:r>
              <a:rPr lang="zh-CN" altLang="en-US" dirty="0"/>
              <a:t>啊等等，最终提升自身价值。</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kumimoji="1" lang="zh-CN" altLang="en-US" dirty="0"/>
              <a:t>本页是署名页，必须保留，最后一位署名者是 </a:t>
            </a:r>
            <a:r>
              <a:rPr kumimoji="1" lang="en-US" altLang="zh-CN" dirty="0"/>
              <a:t>DevOps</a:t>
            </a:r>
            <a:r>
              <a:rPr kumimoji="1" lang="zh-CN" altLang="en-US" dirty="0"/>
              <a:t>案例研究组委会。</a:t>
            </a:r>
            <a:endParaRPr kumimoji="1" lang="en-US" altLang="zh-CN" dirty="0"/>
          </a:p>
          <a:p>
            <a:pPr defTabSz="501650">
              <a:defRPr/>
            </a:pPr>
            <a:endParaRPr kumimoji="1" lang="en-US" altLang="zh-CN" dirty="0"/>
          </a:p>
          <a:p>
            <a:pPr defTabSz="501650">
              <a:defRPr/>
            </a:pPr>
            <a:r>
              <a:rPr kumimoji="1" lang="zh-CN" altLang="en-US" dirty="0"/>
              <a:t>每组的 </a:t>
            </a:r>
            <a:r>
              <a:rPr kumimoji="1" lang="en-US" altLang="zh-CN" dirty="0"/>
              <a:t>Topic</a:t>
            </a:r>
            <a:r>
              <a:rPr kumimoji="1" lang="zh-CN" altLang="en-US" dirty="0"/>
              <a:t> </a:t>
            </a:r>
            <a:r>
              <a:rPr kumimoji="1" lang="en-US" altLang="zh-CN" dirty="0"/>
              <a:t>Leader</a:t>
            </a:r>
            <a:r>
              <a:rPr kumimoji="1" lang="zh-CN" altLang="en-US" dirty="0"/>
              <a:t> 可以特殊颜色标识</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GB" altLang="zh-CN" sz="1200" b="1" i="0" kern="1200" dirty="0">
                <a:solidFill>
                  <a:schemeClr val="tx1"/>
                </a:solidFill>
                <a:effectLst/>
                <a:latin typeface="+mn-lt"/>
                <a:ea typeface="+mn-ea"/>
                <a:cs typeface="+mn-cs"/>
              </a:rPr>
              <a:t>Facebook </a:t>
            </a:r>
            <a:r>
              <a:rPr lang="zh-CN" altLang="en-US" sz="1200" b="1" i="0" kern="1200" dirty="0">
                <a:solidFill>
                  <a:schemeClr val="tx1"/>
                </a:solidFill>
                <a:effectLst/>
                <a:latin typeface="+mn-lt"/>
                <a:ea typeface="+mn-ea"/>
                <a:cs typeface="+mn-cs"/>
              </a:rPr>
              <a:t>的盈利模式是什么？</a:t>
            </a:r>
            <a:endParaRPr lang="en-GB" altLang="zh-CN" dirty="0">
              <a:hlinkClick r:id="rId3"/>
            </a:endParaRPr>
          </a:p>
          <a:p>
            <a:r>
              <a:rPr lang="en-GB" altLang="zh-CN" dirty="0">
                <a:hlinkClick r:id="rId3"/>
              </a:rPr>
              <a:t>https://www.zhihu.com/question/20302197/answer/325612495</a:t>
            </a:r>
            <a:endParaRPr lang="en-GB" altLang="zh-CN" dirty="0"/>
          </a:p>
          <a:p>
            <a:endParaRPr lang="en-US" altLang="zh-CN" dirty="0"/>
          </a:p>
          <a:p>
            <a:r>
              <a:rPr lang="zh-CN" altLang="en-US" dirty="0"/>
              <a:t>从</a:t>
            </a:r>
            <a:r>
              <a:rPr lang="en-US" altLang="zh-CN" dirty="0"/>
              <a:t>2012</a:t>
            </a:r>
            <a:r>
              <a:rPr lang="zh-CN" altLang="en-US" dirty="0"/>
              <a:t>年开始</a:t>
            </a:r>
            <a:r>
              <a:rPr lang="en-GB" altLang="zh-CN" dirty="0"/>
              <a:t>Facebook</a:t>
            </a:r>
            <a:r>
              <a:rPr lang="zh-CN" altLang="en-US" dirty="0"/>
              <a:t>一直在赚钱，复合年增长率（</a:t>
            </a:r>
            <a:r>
              <a:rPr lang="en-GB" altLang="zh-CN" dirty="0"/>
              <a:t>CAGR</a:t>
            </a:r>
            <a:r>
              <a:rPr lang="zh-CN" altLang="en-GB" dirty="0"/>
              <a:t>）</a:t>
            </a:r>
            <a:r>
              <a:rPr lang="zh-CN" altLang="en-US" dirty="0"/>
              <a:t>大约为</a:t>
            </a:r>
            <a:r>
              <a:rPr lang="en-US" altLang="zh-CN" dirty="0"/>
              <a:t>59</a:t>
            </a:r>
            <a:r>
              <a:rPr lang="zh-CN" altLang="en-US" dirty="0"/>
              <a:t>％。由于这种健康的增长，公司保持强劲的现金流，并利用这笔资金不时购买竞争对手，</a:t>
            </a:r>
            <a:r>
              <a:rPr lang="en-GB" altLang="zh-CN" dirty="0"/>
              <a:t>ins</a:t>
            </a:r>
            <a:r>
              <a:rPr lang="zh-CN" altLang="en-US" dirty="0"/>
              <a:t>啊，</a:t>
            </a:r>
            <a:r>
              <a:rPr lang="en-GB" altLang="zh-CN" dirty="0" err="1"/>
              <a:t>whatsapp</a:t>
            </a:r>
            <a:r>
              <a:rPr lang="zh-CN" altLang="en-US" dirty="0"/>
              <a:t>啊等等，最终提升自身价值。</a:t>
            </a:r>
            <a:endParaRPr lang="en-US" altLang="zh-CN" dirty="0"/>
          </a:p>
          <a:p>
            <a:endParaRPr lang="zh-CN" altLang="en-US" dirty="0"/>
          </a:p>
          <a:p>
            <a:r>
              <a:rPr lang="zh-CN" altLang="en-US" dirty="0"/>
              <a:t>每个月有超过</a:t>
            </a:r>
            <a:r>
              <a:rPr lang="en-US" altLang="zh-CN" dirty="0"/>
              <a:t>500</a:t>
            </a:r>
            <a:r>
              <a:rPr lang="zh-CN" altLang="en-US" dirty="0"/>
              <a:t>万家企业在</a:t>
            </a:r>
            <a:r>
              <a:rPr lang="en-GB" altLang="zh-CN" dirty="0"/>
              <a:t>Facebook</a:t>
            </a:r>
            <a:r>
              <a:rPr lang="zh-CN" altLang="en-US" dirty="0"/>
              <a:t>上做广告。其中大公司的花费高达数十亿美元。它们是麦当劳，雀巢，戴尔和各种银行。</a:t>
            </a:r>
            <a:endParaRPr lang="en-US" altLang="zh-CN" dirty="0"/>
          </a:p>
          <a:p>
            <a:endParaRPr lang="en-US" altLang="zh-CN" dirty="0"/>
          </a:p>
          <a:p>
            <a:r>
              <a:rPr lang="zh-CN" altLang="en-US" dirty="0"/>
              <a:t> 除了广告之外，这些公司还在向</a:t>
            </a:r>
            <a:r>
              <a:rPr lang="en-GB" altLang="zh-CN" dirty="0"/>
              <a:t>Facebook</a:t>
            </a:r>
            <a:r>
              <a:rPr lang="zh-CN" altLang="en-US" dirty="0"/>
              <a:t>支付费用，用于增加其商业页面的受欢迎程度。</a:t>
            </a:r>
            <a:endParaRPr lang="en-US" altLang="zh-CN" dirty="0"/>
          </a:p>
          <a:p>
            <a:r>
              <a:rPr lang="zh-CN" altLang="en-US" dirty="0"/>
              <a:t> 比如 工具条广告 </a:t>
            </a:r>
            <a:r>
              <a:rPr lang="en-US" altLang="zh-CN" dirty="0"/>
              <a:t>- </a:t>
            </a:r>
            <a:r>
              <a:rPr lang="zh-CN" altLang="en-US" dirty="0"/>
              <a:t>出现在网站的侧面，费用约为</a:t>
            </a:r>
            <a:r>
              <a:rPr lang="en-US" altLang="zh-CN" dirty="0"/>
              <a:t>1</a:t>
            </a:r>
            <a:r>
              <a:rPr lang="zh-CN" altLang="en-US" dirty="0"/>
              <a:t>美元到</a:t>
            </a:r>
            <a:r>
              <a:rPr lang="en-US" altLang="zh-CN" dirty="0"/>
              <a:t>5</a:t>
            </a:r>
            <a:r>
              <a:rPr lang="zh-CN" altLang="en-US" dirty="0"/>
              <a:t>美元</a:t>
            </a:r>
            <a:endParaRPr lang="en-US" altLang="zh-CN" dirty="0"/>
          </a:p>
          <a:p>
            <a:r>
              <a:rPr lang="zh-CN" altLang="en-US" dirty="0"/>
              <a:t>  赞助故事 </a:t>
            </a:r>
            <a:r>
              <a:rPr lang="en-US" altLang="zh-CN" dirty="0"/>
              <a:t>- </a:t>
            </a:r>
            <a:r>
              <a:rPr lang="zh-CN" altLang="en-US" dirty="0"/>
              <a:t>每次点击大约</a:t>
            </a:r>
            <a:r>
              <a:rPr lang="en-US" altLang="zh-CN" dirty="0"/>
              <a:t>50</a:t>
            </a:r>
            <a:r>
              <a:rPr lang="zh-CN" altLang="en-US" dirty="0"/>
              <a:t>美分。 </a:t>
            </a:r>
            <a:endParaRPr lang="en-US" altLang="zh-CN" dirty="0"/>
          </a:p>
          <a:p>
            <a:r>
              <a:rPr lang="zh-CN" altLang="en-US" dirty="0"/>
              <a:t>推荐职位 </a:t>
            </a:r>
            <a:r>
              <a:rPr lang="en-US" altLang="zh-CN" dirty="0"/>
              <a:t>- </a:t>
            </a:r>
            <a:r>
              <a:rPr lang="zh-CN" altLang="en-US" dirty="0"/>
              <a:t>在入门级大约</a:t>
            </a:r>
            <a:r>
              <a:rPr lang="en-US" altLang="zh-CN" dirty="0"/>
              <a:t>5</a:t>
            </a:r>
            <a:r>
              <a:rPr lang="zh-CN" altLang="en-US" dirty="0"/>
              <a:t>美元，实际成本取决于针对的人数。 </a:t>
            </a:r>
            <a:endParaRPr lang="en-US" altLang="zh-CN" dirty="0"/>
          </a:p>
          <a:p>
            <a:endParaRPr lang="en-US" altLang="zh-CN" dirty="0"/>
          </a:p>
          <a:p>
            <a:r>
              <a:rPr lang="zh-CN" altLang="en-US" dirty="0"/>
              <a:t>除了广告，</a:t>
            </a:r>
            <a:r>
              <a:rPr lang="en-GB" altLang="zh-CN" dirty="0"/>
              <a:t>Facebook</a:t>
            </a:r>
            <a:r>
              <a:rPr lang="zh-CN" altLang="en-US" dirty="0"/>
              <a:t>未来的收入在哪？ 除了收购潜在竞争对手为公司增值，</a:t>
            </a:r>
            <a:r>
              <a:rPr lang="en-GB" altLang="zh-CN" dirty="0"/>
              <a:t>Facebook</a:t>
            </a:r>
            <a:r>
              <a:rPr lang="zh-CN" altLang="en-US" dirty="0"/>
              <a:t>还在寻找新的技术。 </a:t>
            </a:r>
            <a:endParaRPr lang="en-US" altLang="zh-CN" dirty="0"/>
          </a:p>
          <a:p>
            <a:endParaRPr lang="en-US" altLang="zh-CN" dirty="0"/>
          </a:p>
          <a:p>
            <a:r>
              <a:rPr lang="en-GB" altLang="zh-CN" dirty="0"/>
              <a:t>Oculus Rift - </a:t>
            </a:r>
            <a:r>
              <a:rPr lang="zh-CN" altLang="en-US" dirty="0"/>
              <a:t>虚拟现实已经被吹上了天，但目前来看还不成气候。如果硬件设备的价格下降，</a:t>
            </a:r>
            <a:r>
              <a:rPr lang="en-GB" altLang="zh-CN" dirty="0"/>
              <a:t>Facebook</a:t>
            </a:r>
            <a:r>
              <a:rPr lang="zh-CN" altLang="en-US" dirty="0"/>
              <a:t>的</a:t>
            </a:r>
            <a:r>
              <a:rPr lang="en-GB" altLang="zh-CN" dirty="0"/>
              <a:t>Oculus Rift VR</a:t>
            </a:r>
            <a:r>
              <a:rPr lang="zh-CN" altLang="en-US" dirty="0"/>
              <a:t>设备可能会增加其最终收益。据西方媒体预测，到</a:t>
            </a:r>
            <a:r>
              <a:rPr lang="en-US" altLang="zh-CN" dirty="0"/>
              <a:t>2020</a:t>
            </a:r>
            <a:r>
              <a:rPr lang="zh-CN" altLang="en-US" dirty="0"/>
              <a:t>年，</a:t>
            </a:r>
            <a:r>
              <a:rPr lang="en-GB" altLang="zh-CN" dirty="0"/>
              <a:t>Oculus</a:t>
            </a:r>
            <a:r>
              <a:rPr lang="zh-CN" altLang="en-US" dirty="0"/>
              <a:t>可能占到</a:t>
            </a:r>
            <a:r>
              <a:rPr lang="en-GB" altLang="zh-CN" dirty="0"/>
              <a:t>Facebook</a:t>
            </a:r>
            <a:r>
              <a:rPr lang="zh-CN" altLang="en-US" dirty="0"/>
              <a:t>收入的</a:t>
            </a:r>
            <a:r>
              <a:rPr lang="en-US" altLang="zh-CN" dirty="0"/>
              <a:t>10</a:t>
            </a:r>
            <a:r>
              <a:rPr lang="zh-CN" altLang="en-US" dirty="0"/>
              <a:t>％。 </a:t>
            </a:r>
            <a:endParaRPr lang="en-US" altLang="zh-CN" dirty="0"/>
          </a:p>
          <a:p>
            <a:endParaRPr lang="en-US" altLang="zh-CN" dirty="0"/>
          </a:p>
          <a:p>
            <a:r>
              <a:rPr lang="en-GB" altLang="zh-CN" dirty="0"/>
              <a:t>Facebook watch - Facebook</a:t>
            </a:r>
            <a:r>
              <a:rPr lang="zh-CN" altLang="en-US" dirty="0"/>
              <a:t>正在向视频内容领域转型，同时还购买了一系列体育赛事转播权，这也会进一步增加广告收入。 </a:t>
            </a:r>
            <a:endParaRPr lang="en-US" altLang="zh-CN" dirty="0"/>
          </a:p>
          <a:p>
            <a:endParaRPr lang="en-US" altLang="zh-CN" dirty="0"/>
          </a:p>
          <a:p>
            <a:r>
              <a:rPr lang="zh-CN" altLang="en-US" dirty="0"/>
              <a:t>最后不得不佩服小扎，</a:t>
            </a:r>
            <a:r>
              <a:rPr lang="en-GB" altLang="zh-CN" dirty="0"/>
              <a:t>Facebook</a:t>
            </a:r>
            <a:r>
              <a:rPr lang="zh-CN" altLang="en-US" dirty="0"/>
              <a:t>是一个社交内容分享平台，但它却不创建任何内容。同时还要佩服的是</a:t>
            </a:r>
            <a:r>
              <a:rPr lang="en-GB" altLang="zh-CN" dirty="0"/>
              <a:t>uber</a:t>
            </a:r>
            <a:r>
              <a:rPr lang="zh-CN" altLang="en-US" dirty="0"/>
              <a:t>和</a:t>
            </a:r>
            <a:r>
              <a:rPr lang="en-GB" altLang="zh-CN" dirty="0" err="1"/>
              <a:t>airbnb</a:t>
            </a:r>
            <a:r>
              <a:rPr lang="zh-CN" altLang="en-GB" dirty="0"/>
              <a:t>，</a:t>
            </a:r>
            <a:r>
              <a:rPr lang="zh-CN" altLang="en-US" dirty="0"/>
              <a:t>它们既没有车也有旅馆，但却在运输和住宿领域是龙头老大。</a:t>
            </a:r>
            <a:endParaRPr lang="en-GB"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图片源自：</a:t>
            </a:r>
            <a:r>
              <a:rPr lang="en-US" altLang="zh-CN" dirty="0">
                <a:hlinkClick r:id="rId3"/>
              </a:rPr>
              <a:t>https://www.sohu.com/a/331314240_753835</a:t>
            </a:r>
            <a:endParaRPr lang="en-US" altLang="zh-CN" dirty="0"/>
          </a:p>
          <a:p>
            <a:endParaRPr lang="en-US" altLang="zh-CN" dirty="0"/>
          </a:p>
          <a:p>
            <a:pPr defTabSz="501650">
              <a:defRPr/>
            </a:pPr>
            <a:r>
              <a:rPr lang="zh-CN" altLang="en-US" dirty="0"/>
              <a:t>观点源自</a:t>
            </a:r>
            <a:r>
              <a:rPr lang="en-US" altLang="zh-CN" sz="700" dirty="0"/>
              <a:t>《</a:t>
            </a:r>
            <a:r>
              <a:rPr lang="zh-CN" altLang="en-US" sz="700" dirty="0"/>
              <a:t>像扎克伯格一样思考：</a:t>
            </a:r>
            <a:r>
              <a:rPr lang="en-US" altLang="zh-CN" sz="700" dirty="0"/>
              <a:t>Facebook</a:t>
            </a:r>
            <a:r>
              <a:rPr lang="zh-CN" altLang="en-US" sz="700" dirty="0"/>
              <a:t>天才</a:t>
            </a:r>
            <a:r>
              <a:rPr lang="en-US" altLang="zh-CN" sz="700" dirty="0"/>
              <a:t>CEO</a:t>
            </a:r>
            <a:r>
              <a:rPr lang="zh-CN" altLang="en-US" sz="700" dirty="0"/>
              <a:t>的五个商业秘密</a:t>
            </a:r>
            <a:r>
              <a:rPr lang="en-US" altLang="zh-CN" sz="700" dirty="0"/>
              <a:t>》</a:t>
            </a:r>
          </a:p>
          <a:p>
            <a:pPr defTabSz="501650">
              <a:defRPr/>
            </a:pPr>
            <a:endParaRPr lang="en-US" altLang="zh-CN" sz="700" b="1" dirty="0"/>
          </a:p>
          <a:p>
            <a:pPr defTabSz="501650">
              <a:defRPr/>
            </a:pPr>
            <a:r>
              <a:rPr lang="zh-CN" altLang="en-US" sz="700" dirty="0">
                <a:solidFill>
                  <a:srgbClr val="FFC000"/>
                </a:solidFill>
                <a:latin typeface="微软雅黑" panose="020B0503020204020204" pitchFamily="34" charset="-122"/>
                <a:ea typeface="微软雅黑" panose="020B0503020204020204" pitchFamily="34" charset="-122"/>
              </a:rPr>
              <a:t>创造变革的环境，让员工及组织处于“创造性的不稳定”中。员工可以在庞大的组织知识库里快速找到需要的知识和相关的人员，推动创新和客户服务；利用社交媒体建立的广泛联系，员工可以为企业树立品牌，甚至可以实现新业务项目的自发组织和推进。</a:t>
            </a:r>
          </a:p>
          <a:p>
            <a:pPr defTabSz="501650">
              <a:defRPr/>
            </a:pPr>
            <a:endParaRPr lang="zh-CN" altLang="en-US" b="1"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参考书目</a:t>
            </a:r>
            <a:r>
              <a:rPr lang="en-US" altLang="zh-CN" sz="700" dirty="0"/>
              <a:t>《</a:t>
            </a:r>
            <a:r>
              <a:rPr lang="zh-CN" altLang="en-US" sz="700" dirty="0"/>
              <a:t>像扎克伯格一样思考：</a:t>
            </a:r>
            <a:r>
              <a:rPr lang="en-US" altLang="zh-CN" sz="700" dirty="0"/>
              <a:t>Facebook</a:t>
            </a:r>
            <a:r>
              <a:rPr lang="zh-CN" altLang="en-US" sz="700" dirty="0"/>
              <a:t>天才</a:t>
            </a:r>
            <a:r>
              <a:rPr lang="en-US" altLang="zh-CN" sz="700" dirty="0"/>
              <a:t>CEO</a:t>
            </a:r>
            <a:r>
              <a:rPr lang="zh-CN" altLang="en-US" sz="700" dirty="0"/>
              <a:t>的五个商业秘密</a:t>
            </a:r>
            <a:r>
              <a:rPr lang="en-US" altLang="zh-CN" sz="700" dirty="0"/>
              <a:t>》</a:t>
            </a:r>
          </a:p>
          <a:p>
            <a:endParaRPr lang="en-US" altLang="zh-CN" sz="700" dirty="0"/>
          </a:p>
          <a:p>
            <a:r>
              <a:rPr lang="zh-CN" altLang="en-US" sz="700" dirty="0"/>
              <a:t>黑客精神是</a:t>
            </a:r>
            <a:r>
              <a:rPr lang="en-US" altLang="zh-CN" sz="700" dirty="0" err="1"/>
              <a:t>facebook</a:t>
            </a:r>
            <a:r>
              <a:rPr lang="zh-CN" altLang="en-US" sz="700" dirty="0"/>
              <a:t>对待软件开发的态度和方式。</a:t>
            </a:r>
            <a:endParaRPr lang="en-US" altLang="zh-CN" sz="700" dirty="0"/>
          </a:p>
          <a:p>
            <a:endParaRPr lang="en-US" altLang="zh-CN" sz="700" dirty="0"/>
          </a:p>
          <a:p>
            <a:r>
              <a:rPr lang="zh-CN" altLang="en-US" sz="700" dirty="0"/>
              <a:t>内容源自：</a:t>
            </a:r>
            <a:r>
              <a:rPr lang="en-US" altLang="zh-CN" sz="700" dirty="0" err="1"/>
              <a:t>facebook</a:t>
            </a:r>
            <a:r>
              <a:rPr lang="zh-CN" altLang="en-US" sz="700" dirty="0"/>
              <a:t>的黑客精神，徐飞，链接：</a:t>
            </a:r>
            <a:r>
              <a:rPr lang="en-US" altLang="zh-CN" sz="700" dirty="0"/>
              <a:t>https://time.geekbang.org/column/article/10947</a:t>
            </a:r>
          </a:p>
          <a:p>
            <a:endParaRPr lang="en-US" altLang="zh-CN" dirty="0"/>
          </a:p>
          <a:p>
            <a:pPr defTabSz="501650">
              <a:defRPr/>
            </a:pPr>
            <a:r>
              <a:rPr lang="zh-CN" altLang="en-US" sz="700" dirty="0">
                <a:solidFill>
                  <a:schemeClr val="bg1"/>
                </a:solidFill>
                <a:latin typeface="微软雅黑" panose="020B0503020204020204" pitchFamily="34" charset="-122"/>
                <a:ea typeface="微软雅黑" panose="020B0503020204020204" pitchFamily="34" charset="-122"/>
              </a:rPr>
              <a:t>麻省理工学院有一个叫铁路模型技术俱乐部的学生团体，把解决计算机难题的办法叫</a:t>
            </a:r>
            <a:r>
              <a:rPr lang="en-US" altLang="zh-CN" sz="700" dirty="0">
                <a:solidFill>
                  <a:schemeClr val="bg1"/>
                </a:solidFill>
                <a:latin typeface="微软雅黑" panose="020B0503020204020204" pitchFamily="34" charset="-122"/>
                <a:ea typeface="微软雅黑" panose="020B0503020204020204" pitchFamily="34" charset="-122"/>
              </a:rPr>
              <a:t>hack</a:t>
            </a:r>
          </a:p>
          <a:p>
            <a:pPr defTabSz="501650">
              <a:defRPr/>
            </a:pPr>
            <a:endParaRPr lang="en-US" altLang="zh-CN" sz="700" dirty="0">
              <a:solidFill>
                <a:schemeClr val="bg1"/>
              </a:solidFill>
              <a:latin typeface="微软雅黑" panose="020B0503020204020204" pitchFamily="34" charset="-122"/>
              <a:ea typeface="微软雅黑" panose="020B0503020204020204" pitchFamily="34" charset="-122"/>
            </a:endParaRPr>
          </a:p>
          <a:p>
            <a:pPr defTabSz="501650">
              <a:defRPr/>
            </a:pPr>
            <a:r>
              <a:rPr lang="zh-CN" altLang="en-US" sz="700" dirty="0"/>
              <a:t>那时候，黑客是正面意义上的称呼，如果要完成一个</a:t>
            </a:r>
            <a:r>
              <a:rPr lang="en-US" altLang="zh-CN" sz="700" dirty="0"/>
              <a:t>hack</a:t>
            </a:r>
            <a:r>
              <a:rPr lang="zh-CN" altLang="en-US" sz="700" dirty="0"/>
              <a:t>，就必然包含着高度的创新、独树一帜的风格、精湛的技艺。所以，最能干的人会自豪地称自己为黑客。按照早期黑客们的价值观，黑客行为必须包含三个特点：好玩、高智商、探索精神。</a:t>
            </a:r>
            <a:endParaRPr lang="en-US" altLang="zh-CN" sz="700" dirty="0"/>
          </a:p>
          <a:p>
            <a:pPr defTabSz="501650">
              <a:defRPr/>
            </a:pPr>
            <a:endParaRPr lang="zh-CN" altLang="en-US" sz="700"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t>https://mp.weixin.qq.com/s?__biz=MjM5MDE0Mjc4MA==&amp;mid=205979964&amp;idx=2&amp;sn=9ebf5e14a7e9dfab51352594b71cb7bf&amp;chksm=2ffaf96f188d7079773d8d243945facef7ea79aacbb9112a2dbcacb568ae53dbb7f002350566&amp;scene=27#wechat_redirect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sz="700" dirty="0" err="1"/>
              <a:t>Fackbook</a:t>
            </a:r>
            <a:r>
              <a:rPr lang="zh-CN" altLang="en-US" sz="700" dirty="0"/>
              <a:t>本身是一家崇尚黑客文化的公司。</a:t>
            </a:r>
            <a:r>
              <a:rPr lang="en-US" altLang="zh-CN" sz="700" dirty="0"/>
              <a:t>Facebook</a:t>
            </a:r>
            <a:r>
              <a:rPr lang="zh-CN" altLang="en-US" sz="700" dirty="0"/>
              <a:t>将公司内的一条道路命名为黑客道（</a:t>
            </a:r>
            <a:r>
              <a:rPr lang="en-US" altLang="zh-CN" sz="700" dirty="0"/>
              <a:t>Hack way )</a:t>
            </a:r>
            <a:r>
              <a:rPr lang="zh-CN" altLang="en-US" sz="700" dirty="0"/>
              <a:t>，并在一栋公司建筑上张贴“黑客公司”的标志。而黑客马拉松也是</a:t>
            </a:r>
            <a:r>
              <a:rPr lang="en-US" altLang="zh-CN" sz="700" dirty="0" err="1"/>
              <a:t>Fackbook</a:t>
            </a:r>
            <a:r>
              <a:rPr lang="zh-CN" altLang="en-US" sz="700" dirty="0"/>
              <a:t>的重大传统。</a:t>
            </a:r>
            <a:r>
              <a:rPr lang="en-US" altLang="zh-CN" sz="700" dirty="0"/>
              <a:t>Facebook</a:t>
            </a:r>
            <a:r>
              <a:rPr lang="zh-CN" altLang="en-US" sz="700" dirty="0"/>
              <a:t>定期举办黑客马拉松。自愿参赛者不管是公司高管还是普通程序员都会聚集在一起，甩开膀子通宵地趴在屏幕前面，天马行空地把任何想法转化为一行行代码。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b="1" dirty="0"/>
              <a:t>Facebook </a:t>
            </a:r>
            <a:r>
              <a:rPr lang="zh-CN" altLang="en-US" sz="700" b="1" dirty="0"/>
              <a:t>是如何做大规模代码部署的  </a:t>
            </a:r>
            <a:r>
              <a:rPr lang="zh-CN" altLang="en-US" sz="700" dirty="0"/>
              <a:t> </a:t>
            </a:r>
            <a:r>
              <a:rPr lang="en-US" altLang="zh-CN" sz="700" dirty="0"/>
              <a:t>2018-06-25</a:t>
            </a:r>
            <a:endParaRPr lang="en-GB" altLang="zh-CN" dirty="0">
              <a:hlinkClick r:id="rId3"/>
            </a:endParaRPr>
          </a:p>
          <a:p>
            <a:pPr defTabSz="501650">
              <a:defRPr/>
            </a:pPr>
            <a:r>
              <a:rPr lang="en-GB" altLang="zh-CN" dirty="0">
                <a:hlinkClick r:id="rId3"/>
              </a:rPr>
              <a:t>https://zhuanlan.zhihu.com/p/38475238</a:t>
            </a:r>
            <a:endParaRPr lang="en-GB" altLang="zh-CN" dirty="0"/>
          </a:p>
          <a:p>
            <a:pPr defTabSz="501650">
              <a:defRPr/>
            </a:pPr>
            <a:endParaRPr lang="en-US" altLang="zh-CN" dirty="0"/>
          </a:p>
          <a:p>
            <a:r>
              <a:rPr lang="zh-CN" altLang="en-US" dirty="0">
                <a:effectLst/>
              </a:rPr>
              <a:t>多年来，我们使用简单的主程序发布分支策略每天部署三次代码到 </a:t>
            </a:r>
            <a:r>
              <a:rPr lang="en-GB" altLang="zh-CN" dirty="0">
                <a:effectLst/>
              </a:rPr>
              <a:t>Facebook </a:t>
            </a:r>
            <a:r>
              <a:rPr lang="zh-CN" altLang="en-US" dirty="0">
                <a:effectLst/>
              </a:rPr>
              <a:t>前端。工程师们会从主干分支中选择一些通过了一系列自动化测试的代码变更推送到每天的发布分支上（这个过程也叫做“</a:t>
            </a:r>
            <a:r>
              <a:rPr lang="en-GB" altLang="zh-CN" dirty="0">
                <a:effectLst/>
              </a:rPr>
              <a:t>cherry-picking”</a:t>
            </a:r>
            <a:r>
              <a:rPr lang="zh-CN" altLang="en-GB" dirty="0">
                <a:effectLst/>
              </a:rPr>
              <a:t>）。</a:t>
            </a:r>
            <a:r>
              <a:rPr lang="zh-CN" altLang="en-US" dirty="0">
                <a:effectLst/>
              </a:rPr>
              <a:t>总的来说，我们每天选择的变更（</a:t>
            </a:r>
            <a:r>
              <a:rPr lang="en-GB" altLang="zh-CN" dirty="0">
                <a:effectLst/>
              </a:rPr>
              <a:t>cherry-picks</a:t>
            </a:r>
            <a:r>
              <a:rPr lang="zh-CN" altLang="en-GB" dirty="0">
                <a:effectLst/>
              </a:rPr>
              <a:t>）</a:t>
            </a:r>
            <a:r>
              <a:rPr lang="zh-CN" altLang="en-US" dirty="0">
                <a:effectLst/>
              </a:rPr>
              <a:t>数量为 </a:t>
            </a:r>
            <a:r>
              <a:rPr lang="en-US" altLang="zh-CN" dirty="0">
                <a:effectLst/>
              </a:rPr>
              <a:t>500 </a:t>
            </a:r>
            <a:r>
              <a:rPr lang="zh-CN" altLang="en-US" dirty="0">
                <a:effectLst/>
              </a:rPr>
              <a:t>到 </a:t>
            </a:r>
            <a:r>
              <a:rPr lang="en-US" altLang="zh-CN" dirty="0">
                <a:effectLst/>
              </a:rPr>
              <a:t>700</a:t>
            </a:r>
            <a:r>
              <a:rPr lang="zh-CN" altLang="en-US" dirty="0">
                <a:effectLst/>
              </a:rPr>
              <a:t>。剩下的没有被 </a:t>
            </a:r>
            <a:r>
              <a:rPr lang="en-GB" altLang="zh-CN" dirty="0">
                <a:effectLst/>
              </a:rPr>
              <a:t>cherry-picked </a:t>
            </a:r>
            <a:r>
              <a:rPr lang="zh-CN" altLang="en-US" dirty="0">
                <a:effectLst/>
              </a:rPr>
              <a:t>的变更就推入到每周的发布分支中。</a:t>
            </a:r>
          </a:p>
          <a:p>
            <a:br>
              <a:rPr lang="zh-CN" altLang="en-US" dirty="0">
                <a:effectLst/>
              </a:rPr>
            </a:br>
            <a:endParaRPr lang="en-US" altLang="zh-CN" dirty="0"/>
          </a:p>
          <a:p>
            <a:pPr defTabSz="501650">
              <a:defRPr/>
            </a:pPr>
            <a:r>
              <a:rPr lang="zh-CN" altLang="en-US" dirty="0"/>
              <a:t>但是为了保证网站的稳定运行，并非是工程师将代码推送到 </a:t>
            </a:r>
            <a:r>
              <a:rPr lang="en-GB" altLang="zh-CN" dirty="0"/>
              <a:t>SVN </a:t>
            </a:r>
            <a:r>
              <a:rPr lang="zh-CN" altLang="en-US" dirty="0"/>
              <a:t>上，认为可以上线，代码就能发布上线的。</a:t>
            </a:r>
            <a:r>
              <a:rPr lang="en-GB" altLang="zh-CN" dirty="0"/>
              <a:t>Facebook </a:t>
            </a:r>
            <a:r>
              <a:rPr lang="zh-CN" altLang="en-US" dirty="0"/>
              <a:t>采用了一种兼顾了速度与稳定性的做法</a:t>
            </a:r>
            <a:r>
              <a:rPr lang="en-US" altLang="zh-CN" dirty="0"/>
              <a:t>——</a:t>
            </a:r>
            <a:r>
              <a:rPr lang="zh-CN" altLang="en-US" dirty="0"/>
              <a:t>将每日发布与每周发布结合到一起。所有的代码变动默认是每周发布，每次发布会包含相对比较多的变更，在每周日的下午，代码会被发布工程师推送到 </a:t>
            </a:r>
            <a:r>
              <a:rPr lang="en-GB" altLang="zh-CN" dirty="0"/>
              <a:t>SVN </a:t>
            </a:r>
            <a:r>
              <a:rPr lang="zh-CN" altLang="en-US" dirty="0"/>
              <a:t>上，随后会进行大量的自动测试，其中包含很多针对正确性和性能的回归测试，这个版本会成为 </a:t>
            </a:r>
            <a:r>
              <a:rPr lang="en-GB" altLang="zh-CN" dirty="0"/>
              <a:t>Facebook </a:t>
            </a:r>
            <a:r>
              <a:rPr lang="zh-CN" altLang="en-US" dirty="0"/>
              <a:t>员工内部使用的默认版本，正式的发布通常被安排在周二下午。</a:t>
            </a:r>
            <a:endParaRPr lang="en-US" altLang="zh-CN" dirty="0"/>
          </a:p>
          <a:p>
            <a:pPr defTabSz="501650">
              <a:defRPr/>
            </a:pPr>
            <a:endParaRPr lang="en-US" altLang="zh-CN" dirty="0"/>
          </a:p>
          <a:p>
            <a:r>
              <a:rPr lang="zh-CN" altLang="en-US" dirty="0"/>
              <a:t>在 </a:t>
            </a:r>
            <a:r>
              <a:rPr lang="en-GB" altLang="zh-CN" dirty="0"/>
              <a:t>Facebook</a:t>
            </a:r>
            <a:r>
              <a:rPr lang="zh-CN" altLang="en-GB" dirty="0"/>
              <a:t>，</a:t>
            </a:r>
            <a:r>
              <a:rPr lang="zh-CN" altLang="en-US" dirty="0"/>
              <a:t>所有前端工程师都工作在同一个稳定的分支上，这也能加快开发速度，因为省去了繁琐的分支合并过程。在日常开发中，每个人都用 </a:t>
            </a:r>
            <a:r>
              <a:rPr lang="en-GB" altLang="zh-CN" dirty="0"/>
              <a:t>git </a:t>
            </a:r>
            <a:r>
              <a:rPr lang="zh-CN" altLang="en-US" dirty="0"/>
              <a:t>在本地进行开发，当代码就绪之后，就会将它推送到 </a:t>
            </a:r>
            <a:r>
              <a:rPr lang="en-GB" altLang="zh-CN" dirty="0"/>
              <a:t>SVN </a:t>
            </a:r>
            <a:r>
              <a:rPr lang="zh-CN" altLang="en-US" dirty="0"/>
              <a:t>上（之所以是 </a:t>
            </a:r>
            <a:r>
              <a:rPr lang="en-GB" altLang="zh-CN" dirty="0"/>
              <a:t>SVN</a:t>
            </a:r>
            <a:r>
              <a:rPr lang="zh-CN" altLang="en-GB" dirty="0"/>
              <a:t>，</a:t>
            </a:r>
            <a:r>
              <a:rPr lang="zh-CN" altLang="en-US" dirty="0"/>
              <a:t>这是出于历史原因），这样就很自然地区分开了开发中的代码和可以上线的代码。</a:t>
            </a:r>
            <a:endParaRPr lang="en-US" altLang="zh-CN" dirty="0"/>
          </a:p>
          <a:p>
            <a:endParaRPr lang="zh-CN" altLang="en-US" dirty="0"/>
          </a:p>
          <a:p>
            <a:r>
              <a:rPr lang="zh-CN" altLang="en-US" dirty="0"/>
              <a:t>但是为了保证网站的稳定运行，并非是工程师将代码推送到 </a:t>
            </a:r>
            <a:r>
              <a:rPr lang="en-GB" altLang="zh-CN" dirty="0"/>
              <a:t>SVN </a:t>
            </a:r>
            <a:r>
              <a:rPr lang="zh-CN" altLang="en-US" dirty="0"/>
              <a:t>上，认为可以上线，代码就能发布上线的。</a:t>
            </a:r>
            <a:r>
              <a:rPr lang="en-GB" altLang="zh-CN" dirty="0"/>
              <a:t>Facebook </a:t>
            </a:r>
            <a:r>
              <a:rPr lang="zh-CN" altLang="en-US" dirty="0"/>
              <a:t>采用了一种兼顾了速度与稳定性的做法</a:t>
            </a:r>
            <a:r>
              <a:rPr lang="en-US" altLang="zh-CN" dirty="0"/>
              <a:t>——</a:t>
            </a:r>
            <a:r>
              <a:rPr lang="zh-CN" altLang="en-US" dirty="0"/>
              <a:t>将每日发布与每周发布结合到一起。所有的代码变动默认是每周发布，每次发布会包含相对比较多的变更，在每周日的下午，代码会被发布工程师推送到 </a:t>
            </a:r>
            <a:r>
              <a:rPr lang="en-GB" altLang="zh-CN" dirty="0"/>
              <a:t>SVN </a:t>
            </a:r>
            <a:r>
              <a:rPr lang="zh-CN" altLang="en-US" dirty="0"/>
              <a:t>上，随后会进行大量的自动测试，其中包含很多针对正确性和性能的回归测试，这个版本会成为 </a:t>
            </a:r>
            <a:r>
              <a:rPr lang="en-GB" altLang="zh-CN" dirty="0"/>
              <a:t>Facebook </a:t>
            </a:r>
            <a:r>
              <a:rPr lang="zh-CN" altLang="en-US" dirty="0"/>
              <a:t>员工内部使用的默认版本，正式的发布通常被安排在周二下午。</a:t>
            </a:r>
            <a:endParaRPr lang="en-US" altLang="zh-CN" dirty="0"/>
          </a:p>
          <a:p>
            <a:endParaRPr lang="zh-CN" altLang="en-US" dirty="0"/>
          </a:p>
          <a:p>
            <a:r>
              <a:rPr lang="zh-CN" altLang="en-US" dirty="0"/>
              <a:t>发布工程师会为每个工程师的历史表现打分，内部称为“</a:t>
            </a:r>
            <a:r>
              <a:rPr lang="en-GB" altLang="zh-CN" dirty="0"/>
              <a:t>Push Karma”</a:t>
            </a:r>
            <a:r>
              <a:rPr lang="zh-CN" altLang="en-GB" dirty="0"/>
              <a:t>，</a:t>
            </a:r>
            <a:r>
              <a:rPr lang="zh-CN" altLang="en-US" dirty="0"/>
              <a:t>比如那些代码经常出问题的人，分数就会相对较低，他们的代码自然也会受到更多的“关照”。这样做的目的是控制发布的风险，而非对某人做出评判，因此这个分数是保密的。除此之外，越是大的变更，或者在 </a:t>
            </a:r>
            <a:r>
              <a:rPr lang="en-GB" altLang="zh-CN" dirty="0"/>
              <a:t>Code Review </a:t>
            </a:r>
            <a:r>
              <a:rPr lang="zh-CN" altLang="en-US" dirty="0"/>
              <a:t>时讨论越是多的代码，也是风险较高的地方，同样会受到更多的“关照”。</a:t>
            </a:r>
            <a:endParaRPr lang="en-US" altLang="zh-CN" dirty="0"/>
          </a:p>
          <a:p>
            <a:endParaRPr lang="zh-CN" altLang="en-US" dirty="0"/>
          </a:p>
          <a:p>
            <a:r>
              <a:rPr lang="zh-CN" altLang="en-US" dirty="0"/>
              <a:t>在每周发布以外，其他工作日每天会有两次小发布，大多是些非关键性的更新，或者是些 </a:t>
            </a:r>
            <a:r>
              <a:rPr lang="en-GB" altLang="zh-CN" dirty="0"/>
              <a:t>Bugfix</a:t>
            </a:r>
            <a:r>
              <a:rPr lang="zh-CN" altLang="en-GB" dirty="0"/>
              <a:t>，</a:t>
            </a:r>
            <a:r>
              <a:rPr lang="zh-CN" altLang="en-US" dirty="0"/>
              <a:t>极端情况下会进行更多的发布，甚至是在周末进行发布。</a:t>
            </a:r>
            <a:endParaRPr lang="en-US" altLang="zh-CN" dirty="0"/>
          </a:p>
          <a:p>
            <a:endParaRPr lang="en-US" altLang="zh-CN" dirty="0"/>
          </a:p>
          <a:p>
            <a:endParaRPr lang="en-US" altLang="zh-CN" dirty="0"/>
          </a:p>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zh-CN" altLang="en-US" dirty="0"/>
              <a:t>本部分来自：</a:t>
            </a:r>
            <a:r>
              <a:rPr lang="en-US" altLang="zh-CN" dirty="0">
                <a:hlinkClick r:id="rId3"/>
              </a:rPr>
              <a:t>https://zhuanlan.zhihu.com/p/48857108</a:t>
            </a:r>
            <a:r>
              <a:rPr lang="en-US" altLang="zh-CN" dirty="0"/>
              <a:t>     </a:t>
            </a:r>
            <a:r>
              <a:rPr lang="zh-CN" altLang="en-US" sz="700" b="1" dirty="0"/>
              <a:t>小红书社区技术负责人姚旭出席</a:t>
            </a:r>
            <a:r>
              <a:rPr lang="en-US" altLang="zh-CN" sz="700" b="1" dirty="0" err="1"/>
              <a:t>QCon</a:t>
            </a:r>
            <a:r>
              <a:rPr lang="zh-CN" altLang="en-US" sz="700" b="1" dirty="0"/>
              <a:t>：以</a:t>
            </a:r>
            <a:r>
              <a:rPr lang="en-US" altLang="zh-CN" sz="700" b="1" dirty="0"/>
              <a:t>Data </a:t>
            </a:r>
            <a:r>
              <a:rPr lang="en-US" altLang="zh-CN" sz="700" b="1" dirty="0" err="1"/>
              <a:t>Driven+Ownership</a:t>
            </a:r>
            <a:r>
              <a:rPr lang="zh-CN" altLang="en-US" sz="700" b="1" dirty="0"/>
              <a:t>组建高效团队 原出处</a:t>
            </a:r>
            <a:r>
              <a:rPr lang="en-US" altLang="zh-CN" sz="700" b="1" dirty="0"/>
              <a:t>: </a:t>
            </a:r>
            <a:r>
              <a:rPr lang="en-US" altLang="zh-CN" sz="700" b="1" dirty="0" err="1"/>
              <a:t>infoQ</a:t>
            </a:r>
            <a:endParaRPr lang="en-US" altLang="zh-CN" dirty="0"/>
          </a:p>
          <a:p>
            <a:r>
              <a:rPr lang="zh-CN" altLang="en-US" dirty="0">
                <a:effectLst/>
              </a:rPr>
              <a:t>工程师也不该只把自己定义为一个功能实现者，叫做我把你的文档翻译成代码，交给测试和运维，结束了。他是解决问题的人。工程师面对的其实不是产品经理，工程师面对的是终端用户，以及这些用户需要被协助解决的问题。小三人组里面的工程师基本上什么都会，他不是一个</a:t>
            </a:r>
            <a:r>
              <a:rPr lang="en-US" altLang="zh-CN" dirty="0">
                <a:effectLst/>
              </a:rPr>
              <a:t>XXX</a:t>
            </a:r>
            <a:r>
              <a:rPr lang="zh-CN" altLang="en-US" dirty="0">
                <a:effectLst/>
              </a:rPr>
              <a:t>工程师，比如说前端工程师、后端工程师、数据工程师，首先是一个工程师，之后才是附加在工程师之上的前后端、运维，等等这样的技能。他是一个问题集合</a:t>
            </a:r>
            <a:r>
              <a:rPr lang="en-US" altLang="zh-CN" dirty="0">
                <a:effectLst/>
              </a:rPr>
              <a:t>Problems Solver</a:t>
            </a:r>
            <a:r>
              <a:rPr lang="zh-CN" altLang="en-US" dirty="0">
                <a:effectLst/>
              </a:rPr>
              <a:t>。在这里，他要负责解决用户侧问题的整个周期，要解决跟产品经理讨论出来的用户侧产品侧的问题，最终将它能交付给真正的用户，并且能够验证成功。</a:t>
            </a:r>
          </a:p>
          <a:p>
            <a:br>
              <a:rPr lang="zh-CN" altLang="en-US" dirty="0">
                <a:effectLst/>
              </a:rPr>
            </a:br>
            <a:r>
              <a:rPr lang="zh-CN" altLang="en-US" sz="700" dirty="0"/>
              <a:t>三人组这样的团队，与那个按职能来划分的团队相比，有什么区别？</a:t>
            </a:r>
          </a:p>
          <a:p>
            <a:endParaRPr lang="zh-CN" altLang="en-US" sz="700" dirty="0"/>
          </a:p>
          <a:p>
            <a:r>
              <a:rPr lang="zh-CN" altLang="en-US" sz="700" dirty="0"/>
              <a:t>第一点，对问题是负责的，大家所有人不再是只负责流水线上的一环，而是负责最终的结果。</a:t>
            </a:r>
          </a:p>
          <a:p>
            <a:r>
              <a:rPr lang="zh-CN" altLang="en-US" sz="700" dirty="0"/>
              <a:t>第二点，因为存在大量的面对面交流，而不是文档交流，它的结果是对于主观能动性的激发是大的。</a:t>
            </a:r>
          </a:p>
          <a:p>
            <a:r>
              <a:rPr lang="zh-CN" altLang="en-US" sz="700" dirty="0"/>
              <a:t>这两点是为什么能激发</a:t>
            </a:r>
            <a:r>
              <a:rPr lang="en-US" altLang="zh-CN" sz="700" dirty="0"/>
              <a:t>10</a:t>
            </a:r>
            <a:r>
              <a:rPr lang="zh-CN" altLang="en-US" sz="700" dirty="0"/>
              <a:t>倍的效能的基础。我觉得人这个因素非常重要，对一件事情有</a:t>
            </a:r>
            <a:r>
              <a:rPr lang="en-US" altLang="zh-CN" sz="700" dirty="0"/>
              <a:t>Ownership</a:t>
            </a:r>
            <a:r>
              <a:rPr lang="zh-CN" altLang="en-US" sz="700" dirty="0"/>
              <a:t>可以激发个人巨大的效能。</a:t>
            </a:r>
            <a:r>
              <a:rPr lang="en-US" altLang="zh-CN" sz="700" dirty="0"/>
              <a:t>10</a:t>
            </a:r>
            <a:r>
              <a:rPr lang="zh-CN" altLang="en-US" sz="700" dirty="0"/>
              <a:t>倍的差距，我觉得在一个以不确定性的创造为主要的行业里面真的可以产生。</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zh-CN" altLang="en-US" dirty="0"/>
              <a:t>本部分来自：</a:t>
            </a:r>
            <a:r>
              <a:rPr lang="en-US" altLang="zh-CN" dirty="0">
                <a:hlinkClick r:id="rId3"/>
              </a:rPr>
              <a:t>https://zhuanlan.zhihu.com/p/48857108</a:t>
            </a:r>
            <a:r>
              <a:rPr lang="en-US" altLang="zh-CN" dirty="0"/>
              <a:t>     </a:t>
            </a:r>
            <a:r>
              <a:rPr lang="zh-CN" altLang="en-US" sz="700" b="1" dirty="0"/>
              <a:t>小红书社区技术负责人姚旭出席</a:t>
            </a:r>
            <a:r>
              <a:rPr lang="en-US" altLang="zh-CN" sz="700" b="1" dirty="0" err="1"/>
              <a:t>QCon</a:t>
            </a:r>
            <a:r>
              <a:rPr lang="zh-CN" altLang="en-US" sz="700" b="1" dirty="0"/>
              <a:t>：以</a:t>
            </a:r>
            <a:r>
              <a:rPr lang="en-US" altLang="zh-CN" sz="700" b="1" dirty="0"/>
              <a:t>Data </a:t>
            </a:r>
            <a:r>
              <a:rPr lang="en-US" altLang="zh-CN" sz="700" b="1" dirty="0" err="1"/>
              <a:t>Driven+Ownership</a:t>
            </a:r>
            <a:r>
              <a:rPr lang="zh-CN" altLang="en-US" sz="700" b="1" dirty="0"/>
              <a:t>组建高效团队 原出处</a:t>
            </a:r>
            <a:r>
              <a:rPr lang="en-US" altLang="zh-CN" sz="700" b="1" dirty="0"/>
              <a:t>: </a:t>
            </a:r>
            <a:r>
              <a:rPr lang="en-US" altLang="zh-CN" sz="700" b="1" dirty="0" err="1"/>
              <a:t>infoQ</a:t>
            </a:r>
            <a:endParaRPr lang="en-US" altLang="zh-CN" dirty="0"/>
          </a:p>
          <a:p>
            <a:r>
              <a:rPr lang="zh-CN" altLang="en-US" dirty="0">
                <a:effectLst/>
              </a:rPr>
              <a:t>工程师也不该只把自己定义为一个功能实现者，叫做我把你的文档翻译成代码，交给测试和运维，结束了。他是解决问题的人。工程师面对的其实不是产品经理，工程师面对的是终端用户，以及这些用户需要被协助解决的问题。小三人组里面的工程师基本上什么都会，他不是一个</a:t>
            </a:r>
            <a:r>
              <a:rPr lang="en-US" altLang="zh-CN" dirty="0">
                <a:effectLst/>
              </a:rPr>
              <a:t>XXX</a:t>
            </a:r>
            <a:r>
              <a:rPr lang="zh-CN" altLang="en-US" dirty="0">
                <a:effectLst/>
              </a:rPr>
              <a:t>工程师，比如说前端工程师、后端工程师、数据工程师，首先是一个工程师，之后才是附加在工程师之上的前后端、运维，等等这样的技能。他是一个问题集合</a:t>
            </a:r>
            <a:r>
              <a:rPr lang="en-US" altLang="zh-CN" dirty="0">
                <a:effectLst/>
              </a:rPr>
              <a:t>Problems Solver</a:t>
            </a:r>
            <a:r>
              <a:rPr lang="zh-CN" altLang="en-US" dirty="0">
                <a:effectLst/>
              </a:rPr>
              <a:t>。在这里，他要负责解决用户侧问题的整个周期，要解决跟产品经理讨论出来的用户侧产品侧的问题，最终将它能交付给真正的用户，并且能够验证成功。</a:t>
            </a:r>
          </a:p>
          <a:p>
            <a:br>
              <a:rPr lang="zh-CN" altLang="en-US" dirty="0">
                <a:effectLst/>
              </a:rPr>
            </a:br>
            <a:r>
              <a:rPr lang="zh-CN" altLang="en-US" sz="700" dirty="0"/>
              <a:t>三人组这样的团队，与那个按职能来划分的团队相比，有什么区别？</a:t>
            </a:r>
          </a:p>
          <a:p>
            <a:endParaRPr lang="zh-CN" altLang="en-US" sz="700" dirty="0"/>
          </a:p>
          <a:p>
            <a:r>
              <a:rPr lang="zh-CN" altLang="en-US" sz="700" dirty="0"/>
              <a:t>第一点，对问题是负责的，大家所有人不再是只负责流水线上的一环，而是负责最终的结果。</a:t>
            </a:r>
          </a:p>
          <a:p>
            <a:r>
              <a:rPr lang="zh-CN" altLang="en-US" sz="700" dirty="0"/>
              <a:t>第二点，因为存在大量的面对面交流，而不是文档交流，它的结果是对于主观能动性的激发是大的。</a:t>
            </a:r>
          </a:p>
          <a:p>
            <a:r>
              <a:rPr lang="zh-CN" altLang="en-US" sz="700" dirty="0"/>
              <a:t>这两点是为什么能激发</a:t>
            </a:r>
            <a:r>
              <a:rPr lang="en-US" altLang="zh-CN" sz="700" dirty="0"/>
              <a:t>10</a:t>
            </a:r>
            <a:r>
              <a:rPr lang="zh-CN" altLang="en-US" sz="700" dirty="0"/>
              <a:t>倍的效能的基础。我觉得人这个因素非常重要，对一件事情有</a:t>
            </a:r>
            <a:r>
              <a:rPr lang="en-US" altLang="zh-CN" sz="700" dirty="0"/>
              <a:t>Ownership</a:t>
            </a:r>
            <a:r>
              <a:rPr lang="zh-CN" altLang="en-US" sz="700" dirty="0"/>
              <a:t>可以激发个人巨大的效能。</a:t>
            </a:r>
            <a:r>
              <a:rPr lang="en-US" altLang="zh-CN" sz="700" dirty="0"/>
              <a:t>10</a:t>
            </a:r>
            <a:r>
              <a:rPr lang="zh-CN" altLang="en-US" sz="700" dirty="0"/>
              <a:t>倍的差距，我觉得在一个以不确定性的创造为主要的行业里面真的可以产生。</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参与此案例研究，即意味着认同此协议</a:t>
            </a:r>
            <a:endParaRPr kumimoji="1" lang="en-US" altLang="zh-CN" dirty="0"/>
          </a:p>
          <a:p>
            <a:endParaRPr kumimoji="1" lang="en-US" altLang="zh-CN" dirty="0"/>
          </a:p>
          <a:p>
            <a:pPr defTabSz="501650">
              <a:defRPr/>
            </a:pPr>
            <a:r>
              <a:rPr kumimoji="1" lang="zh-CN" altLang="en-US" dirty="0"/>
              <a:t>此协议不能被删除、修改。本页必须保留</a:t>
            </a:r>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内容源自：葛俊老师课程</a:t>
            </a:r>
            <a:r>
              <a:rPr lang="en-US" altLang="zh-CN" dirty="0"/>
              <a:t>《</a:t>
            </a:r>
            <a:r>
              <a:rPr lang="zh-CN" altLang="en-US" dirty="0"/>
              <a:t>研发效率破局之道</a:t>
            </a:r>
            <a:r>
              <a:rPr lang="en-US" altLang="zh-CN" dirty="0"/>
              <a:t>》</a:t>
            </a:r>
          </a:p>
          <a:p>
            <a:r>
              <a:rPr lang="zh-CN" altLang="en-US" dirty="0"/>
              <a:t>测试也是全栈开发的一部分，在</a:t>
            </a:r>
            <a:r>
              <a:rPr lang="en-US" altLang="zh-CN" dirty="0" err="1"/>
              <a:t>facebook</a:t>
            </a:r>
            <a:r>
              <a:rPr lang="zh-CN" altLang="en-US" dirty="0"/>
              <a:t>，没有专门的功能测试团队，而是有一个测试工具团队提供测试平台，流程和工具，供开发者使用。</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r>
              <a:rPr lang="zh-CN" altLang="en-US" dirty="0"/>
              <a:t>研发效率破局之道</a:t>
            </a:r>
            <a:r>
              <a:rPr lang="en-US" altLang="zh-CN" dirty="0"/>
              <a:t>》</a:t>
            </a:r>
          </a:p>
          <a:p>
            <a:r>
              <a:rPr lang="zh-CN" altLang="en-US" dirty="0"/>
              <a:t>提高开发环境的获取效率；（优化方法：把整个开发环境的获取，进行服务化、自助化）</a:t>
            </a:r>
            <a:endParaRPr lang="en-US" altLang="zh-CN" dirty="0"/>
          </a:p>
          <a:p>
            <a:r>
              <a:rPr lang="zh-CN" altLang="en-US" dirty="0"/>
              <a:t>规范化本地检查；（本地检查指开发者在开发及其上进行验证、如语法检查、规范检查、单元测试、沙盒搭建等） 挂载共享网盘</a:t>
            </a:r>
            <a:endParaRPr lang="en-US" altLang="zh-CN" dirty="0"/>
          </a:p>
          <a:p>
            <a:r>
              <a:rPr lang="zh-CN" altLang="en-US" dirty="0"/>
              <a:t>建设并自动化代码入库前的检查流程。（开源版</a:t>
            </a:r>
            <a:r>
              <a:rPr lang="en-US" altLang="zh-CN" dirty="0" err="1"/>
              <a:t>Phabricator</a:t>
            </a:r>
            <a:r>
              <a:rPr lang="zh-CN" altLang="en-US" dirty="0"/>
              <a:t>的一个内部</a:t>
            </a:r>
            <a:r>
              <a:rPr lang="en-US" altLang="zh-CN" dirty="0"/>
              <a:t>Fork</a:t>
            </a:r>
            <a:r>
              <a:rPr lang="zh-CN" altLang="en-US" dirty="0"/>
              <a:t>）</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p>
          <a:p>
            <a:endParaRPr lang="en-US" altLang="zh-CN" dirty="0"/>
          </a:p>
          <a:p>
            <a:r>
              <a:rPr lang="en-US" altLang="zh-CN" dirty="0"/>
              <a:t>Facebook</a:t>
            </a:r>
            <a:r>
              <a:rPr lang="zh-CN" altLang="en-US" dirty="0"/>
              <a:t>采用主干分支模式，最大的好处是可以把持续集成，持续交付做到极致，从而尽量提高</a:t>
            </a:r>
            <a:r>
              <a:rPr lang="en-US" altLang="zh-CN" dirty="0"/>
              <a:t>Master</a:t>
            </a:r>
            <a:r>
              <a:rPr lang="zh-CN" altLang="en-US" dirty="0"/>
              <a:t>分支的代码质量。</a:t>
            </a:r>
            <a:endParaRPr lang="en-US" altLang="zh-CN" dirty="0"/>
          </a:p>
          <a:p>
            <a:r>
              <a:rPr lang="zh-CN" altLang="en-US" dirty="0"/>
              <a:t>几千名开发者同时工作在同一条主干；</a:t>
            </a:r>
            <a:endParaRPr lang="en-US" altLang="zh-CN" dirty="0"/>
          </a:p>
          <a:p>
            <a:r>
              <a:rPr lang="zh-CN" altLang="en-US" dirty="0"/>
              <a:t>不使用功能分支，直接在</a:t>
            </a:r>
            <a:r>
              <a:rPr lang="en-US" altLang="zh-CN" dirty="0"/>
              <a:t>Master</a:t>
            </a:r>
            <a:r>
              <a:rPr lang="zh-CN" altLang="en-US" dirty="0"/>
              <a:t>上开发；</a:t>
            </a:r>
            <a:endParaRPr lang="en-US" altLang="zh-CN" dirty="0"/>
          </a:p>
          <a:p>
            <a:r>
              <a:rPr lang="zh-CN" altLang="en-US" dirty="0"/>
              <a:t>必须要使用</a:t>
            </a:r>
            <a:r>
              <a:rPr lang="en-US" altLang="zh-CN" dirty="0"/>
              <a:t>Rebase</a:t>
            </a:r>
            <a:r>
              <a:rPr lang="zh-CN" altLang="en-US" dirty="0"/>
              <a:t>才能入库，不能使用</a:t>
            </a:r>
            <a:r>
              <a:rPr lang="en-US" altLang="zh-CN" dirty="0"/>
              <a:t>Merge</a:t>
            </a:r>
            <a:r>
              <a:rPr lang="zh-CN" altLang="en-US" dirty="0"/>
              <a:t>。</a:t>
            </a:r>
            <a:endParaRPr lang="en-US" altLang="zh-CN" dirty="0"/>
          </a:p>
          <a:p>
            <a:r>
              <a:rPr lang="zh-CN" altLang="en-US" dirty="0"/>
              <a:t>共同的效果是：必须尽早将代码何如</a:t>
            </a:r>
            <a:r>
              <a:rPr lang="en-US" altLang="zh-CN" dirty="0"/>
              <a:t>master</a:t>
            </a:r>
            <a:r>
              <a:rPr lang="zh-CN" altLang="en-US" dirty="0"/>
              <a:t>分支，否则就需要花费相当长的时间去解决合并冲突。所以每个开发人员，都会尽量把代码进行原子性拆分，写好一部分就赶快合并入库。</a:t>
            </a:r>
            <a:endParaRPr lang="en-US" altLang="zh-CN" dirty="0"/>
          </a:p>
          <a:p>
            <a:endParaRPr lang="en-US" altLang="zh-CN" dirty="0"/>
          </a:p>
          <a:p>
            <a:r>
              <a:rPr lang="zh-CN" altLang="en-US" dirty="0"/>
              <a:t>好处：</a:t>
            </a:r>
            <a:endParaRPr lang="en-US" altLang="zh-CN" dirty="0"/>
          </a:p>
          <a:p>
            <a:r>
              <a:rPr lang="en-US" altLang="zh-CN" dirty="0"/>
              <a:t>1</a:t>
            </a:r>
            <a:r>
              <a:rPr lang="zh-CN" altLang="en-US" dirty="0"/>
              <a:t>、能够促进开发人员把代码频繁入主仓进行集成检验。</a:t>
            </a:r>
            <a:endParaRPr lang="en-US" altLang="zh-CN" dirty="0"/>
          </a:p>
          <a:p>
            <a:r>
              <a:rPr lang="en-US" altLang="zh-CN" dirty="0"/>
              <a:t>2</a:t>
            </a:r>
            <a:r>
              <a:rPr lang="zh-CN" altLang="en-US" dirty="0"/>
              <a:t>、能够确保线性的代码提交历史。给流程自动化提供最大方便。不要小看线性，它对自动化定位问题意义非凡，使得我们可以从当前有问题的提交回溯，找到历史上第一个有问题的提交。更棒的是，我们可以试用拆半查找的办法，用</a:t>
            </a:r>
            <a:r>
              <a:rPr lang="en-US" altLang="zh-CN" dirty="0"/>
              <a:t>O</a:t>
            </a:r>
            <a:r>
              <a:rPr lang="zh-CN" altLang="en-US" dirty="0"/>
              <a:t>的时间找到那个有问题的提交。</a:t>
            </a:r>
            <a:endParaRPr lang="en-US" altLang="zh-CN" dirty="0"/>
          </a:p>
          <a:p>
            <a:r>
              <a:rPr lang="zh-CN" altLang="en-US" dirty="0"/>
              <a:t>快速定位问题的能力，可以给</a:t>
            </a:r>
            <a:r>
              <a:rPr lang="en-US" altLang="zh-CN" dirty="0"/>
              <a:t>CI/CD</a:t>
            </a:r>
            <a:r>
              <a:rPr lang="zh-CN" altLang="en-US" dirty="0"/>
              <a:t>带来巨大的好处。</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b="1" dirty="0"/>
              <a:t>Facebook </a:t>
            </a:r>
            <a:r>
              <a:rPr lang="zh-CN" altLang="en-US" sz="700" b="1" dirty="0"/>
              <a:t>是如何做大规模代码部署的 </a:t>
            </a:r>
            <a:r>
              <a:rPr lang="zh-CN" altLang="en-US" sz="700" dirty="0"/>
              <a:t> </a:t>
            </a:r>
            <a:r>
              <a:rPr lang="en-US" altLang="zh-CN" sz="700" dirty="0"/>
              <a:t>2018-06-25</a:t>
            </a:r>
            <a:endParaRPr lang="en-GB" altLang="zh-CN" dirty="0">
              <a:hlinkClick r:id="rId3"/>
            </a:endParaRPr>
          </a:p>
          <a:p>
            <a:pPr defTabSz="501650">
              <a:defRPr/>
            </a:pPr>
            <a:r>
              <a:rPr lang="en-GB" altLang="zh-CN" dirty="0">
                <a:hlinkClick r:id="rId3"/>
              </a:rPr>
              <a:t>https://zhuanlan.zhihu.com/p/38475238</a:t>
            </a:r>
            <a:endParaRPr lang="en-GB" altLang="zh-CN" dirty="0"/>
          </a:p>
          <a:p>
            <a:endParaRPr lang="en-US" altLang="zh-CN" dirty="0">
              <a:effectLst/>
            </a:endParaRPr>
          </a:p>
          <a:p>
            <a:r>
              <a:rPr lang="zh-CN" altLang="en-US" sz="700" dirty="0"/>
              <a:t>首先，代码变更通过一系列自动化的内部测试后才能被提交到主分支，进而被推送给</a:t>
            </a:r>
            <a:r>
              <a:rPr lang="en-GB" altLang="zh-CN" sz="700" dirty="0"/>
              <a:t>Facebook</a:t>
            </a:r>
            <a:r>
              <a:rPr lang="zh-CN" altLang="en-US" sz="700" dirty="0"/>
              <a:t>的员工。在这一阶段引入的任何回归，都会使我们收到推送阻塞警报，而有个紧急停止按钮也可以使我们阻止代码的进一步发布。如果一切正常，我们会将变更推送到</a:t>
            </a:r>
            <a:r>
              <a:rPr lang="en-US" altLang="zh-CN" sz="700" dirty="0"/>
              <a:t>2%</a:t>
            </a:r>
            <a:r>
              <a:rPr lang="zh-CN" altLang="en-US" sz="700" dirty="0"/>
              <a:t>的生产环境，在那里我们会继续收集信号和监测警报，尤其是对于那些我们的自动测试和员工的内部测试没有发现的边界情况。最后，我们才将这些变更</a:t>
            </a:r>
            <a:r>
              <a:rPr lang="en-US" altLang="zh-CN" sz="700" dirty="0"/>
              <a:t>100%</a:t>
            </a:r>
            <a:r>
              <a:rPr lang="zh-CN" altLang="en-US" sz="700" dirty="0"/>
              <a:t>部署到生产环境中，由名为</a:t>
            </a:r>
            <a:r>
              <a:rPr lang="en-GB" altLang="zh-CN" sz="700" dirty="0"/>
              <a:t>Flytrap</a:t>
            </a:r>
            <a:r>
              <a:rPr lang="zh-CN" altLang="en-US" sz="700" dirty="0"/>
              <a:t>的工具收集用户报告，并在异常时给我们发送警报。</a:t>
            </a:r>
            <a:endParaRPr lang="en-US" altLang="zh-CN" sz="700" dirty="0"/>
          </a:p>
          <a:p>
            <a:endParaRPr lang="zh-CN" altLang="en-US" sz="700" dirty="0"/>
          </a:p>
          <a:p>
            <a:r>
              <a:rPr lang="zh-CN" altLang="en-US" sz="700" dirty="0"/>
              <a:t>许多变更最初都是由 </a:t>
            </a:r>
            <a:r>
              <a:rPr lang="en-GB" altLang="zh-CN" sz="700" dirty="0"/>
              <a:t>Gatekeeper </a:t>
            </a:r>
            <a:r>
              <a:rPr lang="zh-CN" altLang="en-US" sz="700" dirty="0"/>
              <a:t>系统控制的，这使得我们能够独立地发布移动端和 </a:t>
            </a:r>
            <a:r>
              <a:rPr lang="en-GB" altLang="zh-CN" sz="700" dirty="0"/>
              <a:t>web </a:t>
            </a:r>
            <a:r>
              <a:rPr lang="zh-CN" altLang="en-US" sz="700" dirty="0"/>
              <a:t>端代码而不依赖于新功能，同时有助于降低由任何特定更新导致问题的风险。如果确实发现了问题，我们只需要关闭 </a:t>
            </a:r>
            <a:r>
              <a:rPr lang="en-GB" altLang="zh-CN" sz="700" dirty="0"/>
              <a:t>gatekeeper</a:t>
            </a:r>
            <a:r>
              <a:rPr lang="zh-CN" altLang="en-GB" sz="700" dirty="0"/>
              <a:t>，</a:t>
            </a:r>
            <a:r>
              <a:rPr lang="zh-CN" altLang="en-US" sz="700" dirty="0"/>
              <a:t>而不是回退到之前的版本或修复当前版本。</a:t>
            </a:r>
          </a:p>
          <a:p>
            <a:br>
              <a:rPr lang="zh-CN" altLang="en-US" dirty="0">
                <a:effectLst/>
              </a:rPr>
            </a:br>
            <a:endParaRPr lang="zh-CN" altLang="en-US" dirty="0">
              <a:effectLst/>
            </a:endParaRPr>
          </a:p>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b="1" dirty="0"/>
              <a:t>Facebook </a:t>
            </a:r>
            <a:r>
              <a:rPr lang="zh-CN" altLang="en-US" sz="700" b="1" dirty="0"/>
              <a:t>是如何做大规模代码部署的  </a:t>
            </a:r>
            <a:r>
              <a:rPr lang="zh-CN" altLang="en-US" sz="700" dirty="0"/>
              <a:t> </a:t>
            </a:r>
            <a:r>
              <a:rPr lang="en-US" altLang="zh-CN" sz="700" dirty="0"/>
              <a:t>2018-06-25</a:t>
            </a:r>
            <a:endParaRPr lang="en-GB" altLang="zh-CN" dirty="0">
              <a:hlinkClick r:id="rId3"/>
            </a:endParaRPr>
          </a:p>
          <a:p>
            <a:pPr defTabSz="501650">
              <a:defRPr/>
            </a:pPr>
            <a:r>
              <a:rPr lang="en-GB" altLang="zh-CN" dirty="0">
                <a:hlinkClick r:id="rId3"/>
              </a:rPr>
              <a:t>https://zhuanlan.zhihu.com/p/38475238</a:t>
            </a:r>
            <a:endParaRPr lang="en-GB" altLang="zh-CN" dirty="0"/>
          </a:p>
          <a:p>
            <a:endParaRPr lang="en-US" altLang="zh-CN" dirty="0"/>
          </a:p>
          <a:p>
            <a:r>
              <a:rPr lang="zh-CN" altLang="en-US" dirty="0"/>
              <a:t>在网络上发展到准连续系统的部分原因是因为我们拥有整个堆栈，并且可以构建或改进实现该堆栈所需的工具。由于许多当前可用于移动设备的开发和部署工具使快速迭代变得困难，因此在移动平台上进行运输提出了更多的挑战。</a:t>
            </a:r>
          </a:p>
          <a:p>
            <a:endParaRPr lang="zh-CN" altLang="en-US" dirty="0"/>
          </a:p>
          <a:p>
            <a:r>
              <a:rPr lang="zh-CN" altLang="en-US" dirty="0"/>
              <a:t>Facebook致力于通过构建和开放源代码的各种工具来改善这种情况，这些工具专门用于快速移动开发，包括Nuclide，Buck，Phabricator，各种iOS库，React Native和Infer。这些构建和测试堆栈共同使我们能够生成可快速部署到移动平台的高质量代码。</a:t>
            </a:r>
          </a:p>
          <a:p>
            <a:endParaRPr lang="zh-CN" altLang="en-US" dirty="0"/>
          </a:p>
          <a:p>
            <a:r>
              <a:rPr lang="zh-CN" altLang="en-US" dirty="0"/>
              <a:t>我们的连续集成堆栈分为三层：构建，静态分析和测试。</a:t>
            </a:r>
          </a:p>
          <a:p>
            <a:endParaRPr lang="zh-CN" altLang="en-US" dirty="0"/>
          </a:p>
          <a:p>
            <a:r>
              <a:rPr lang="zh-CN" altLang="en-US" dirty="0"/>
              <a:t>每当将代码从开发人员分支提交到我们的移动主分支时，都会首先在代码可能影响的所有产品中构建代码。对于移动设备，这意味着在每次提交时都构建Facebook，Messenger，Pages Manager，Instagram和其他应用程序。我们还为每种产品构建了多种口味，以确保我们涵盖了这些产品支持的所有芯片架构和模拟器。</a:t>
            </a:r>
          </a:p>
          <a:p>
            <a:endParaRPr lang="zh-CN" altLang="en-US" dirty="0"/>
          </a:p>
          <a:p>
            <a:r>
              <a:rPr lang="zh-CN" altLang="en-US" dirty="0"/>
              <a:t>在构建过程中，我们将运行linters和静态分析工具Infer。这些将有助于捕获空指针异常，资源和内存泄漏，未使用的变量以及有风险的系统调用，并将标记Facebook编码准则问题。</a:t>
            </a:r>
          </a:p>
          <a:p>
            <a:endParaRPr lang="zh-CN" altLang="en-US" dirty="0"/>
          </a:p>
          <a:p>
            <a:r>
              <a:rPr lang="zh-CN" altLang="en-US" dirty="0"/>
              <a:t>第三个并发系统，移动自动化测试，包括成千上万的单元测试，集成测试以及由Robolectric，XCTest，JUnit和WebDriver等工具驱动的端到端测试。</a:t>
            </a:r>
          </a:p>
          <a:p>
            <a:endParaRPr lang="zh-CN" altLang="en-US" dirty="0"/>
          </a:p>
          <a:p>
            <a:r>
              <a:rPr lang="zh-CN" altLang="en-US" dirty="0"/>
              <a:t>这种构建和测试堆栈不仅可以在每次提交时运行，而且在任何代码更改的生命周期中都可以运行多次。仅在Android上，我们每天就完成50,000至60,000个构建。</a:t>
            </a:r>
          </a:p>
          <a:p>
            <a:endParaRPr lang="zh-CN" altLang="en-US" dirty="0"/>
          </a:p>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kern="1200" dirty="0">
                <a:solidFill>
                  <a:schemeClr val="tx1"/>
                </a:solidFill>
                <a:effectLst/>
                <a:latin typeface="+mn-lt"/>
                <a:ea typeface="+mn-ea"/>
                <a:cs typeface="+mn-cs"/>
              </a:rPr>
              <a:t>One important attribute of continuous deployment is that it facilitates live experimentation using A/B testing. </a:t>
            </a:r>
            <a:endParaRPr lang="en-GB"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kern="1200" dirty="0">
                <a:solidFill>
                  <a:schemeClr val="tx1"/>
                </a:solidFill>
                <a:effectLst/>
                <a:latin typeface="+mn-lt"/>
                <a:ea typeface="+mn-ea"/>
                <a:cs typeface="+mn-cs"/>
              </a:rPr>
              <a:t>A/B testing is an experimental approach to find- </a:t>
            </a:r>
            <a:r>
              <a:rPr lang="en-GB" altLang="zh-CN" sz="1200" kern="1200" dirty="0" err="1">
                <a:solidFill>
                  <a:schemeClr val="tx1"/>
                </a:solidFill>
                <a:effectLst/>
                <a:latin typeface="+mn-lt"/>
                <a:ea typeface="+mn-ea"/>
                <a:cs typeface="+mn-cs"/>
              </a:rPr>
              <a:t>ing</a:t>
            </a:r>
            <a:r>
              <a:rPr lang="en-GB" altLang="zh-CN" sz="1200" kern="1200" dirty="0">
                <a:solidFill>
                  <a:schemeClr val="tx1"/>
                </a:solidFill>
                <a:effectLst/>
                <a:latin typeface="+mn-lt"/>
                <a:ea typeface="+mn-ea"/>
                <a:cs typeface="+mn-cs"/>
              </a:rPr>
              <a:t> what users want, rather than trying to elicit requirements in advance and writing specifications. Moreover, it allows for situations where users use new features in unexpected ways. Among other things, this enables engineers to learn about the diversity of users, and appreciate their different approaches and views of Facebook. To improve the data obtained from tests, Facebook employs in-house usability tests with user focus groups in addition to testing the deployed product on a large scale </a:t>
            </a:r>
            <a:endParaRPr lang="en-GB" altLang="zh-CN" dirty="0"/>
          </a:p>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p>
          <a:p>
            <a:r>
              <a:rPr lang="zh-CN" altLang="en-US" dirty="0"/>
              <a:t>原则一：</a:t>
            </a:r>
            <a:endParaRPr lang="en-US" altLang="zh-CN" dirty="0"/>
          </a:p>
          <a:p>
            <a:r>
              <a:rPr lang="en-US" altLang="zh-CN" dirty="0"/>
              <a:t>Facebook</a:t>
            </a:r>
            <a:r>
              <a:rPr lang="zh-CN" altLang="en-US" dirty="0"/>
              <a:t>有大量的单元测试和集成测试用例、安全扫描、以及性能专项测试用例。</a:t>
            </a:r>
            <a:endParaRPr lang="en-US" altLang="zh-CN" dirty="0"/>
          </a:p>
          <a:p>
            <a:r>
              <a:rPr lang="en-US" altLang="zh-CN" dirty="0"/>
              <a:t>Facebook</a:t>
            </a:r>
            <a:r>
              <a:rPr lang="zh-CN" altLang="en-US" dirty="0"/>
              <a:t>持续在测试用例的开发上投入。有一个专门的测试工具团队来建设测试框架和测试流程，方便开发人员自己开发测试用例。，如</a:t>
            </a:r>
            <a:r>
              <a:rPr lang="en-US" altLang="zh-CN" dirty="0" err="1"/>
              <a:t>JavaScriptde</a:t>
            </a:r>
            <a:r>
              <a:rPr lang="en-US" altLang="zh-CN" dirty="0"/>
              <a:t> Mock</a:t>
            </a:r>
            <a:r>
              <a:rPr lang="zh-CN" altLang="en-US" dirty="0"/>
              <a:t>框架。</a:t>
            </a:r>
            <a:endParaRPr lang="en-US" altLang="zh-CN" dirty="0"/>
          </a:p>
          <a:p>
            <a:endParaRPr lang="en-US" altLang="zh-CN" dirty="0"/>
          </a:p>
          <a:p>
            <a:r>
              <a:rPr lang="zh-CN" altLang="en-US" dirty="0"/>
              <a:t>原则</a:t>
            </a:r>
            <a:r>
              <a:rPr lang="en-US" altLang="zh-CN" dirty="0"/>
              <a:t>2</a:t>
            </a:r>
            <a:r>
              <a:rPr lang="zh-CN" altLang="en-US" dirty="0"/>
              <a:t>：</a:t>
            </a:r>
            <a:endParaRPr lang="en-US" altLang="zh-CN" dirty="0"/>
          </a:p>
          <a:p>
            <a:endParaRPr lang="en-US" altLang="zh-CN" dirty="0"/>
          </a:p>
          <a:p>
            <a:r>
              <a:rPr lang="zh-CN" altLang="en-US" dirty="0"/>
              <a:t>提高流水线速度，从两个方面考虑。</a:t>
            </a:r>
            <a:endParaRPr lang="en-US" altLang="zh-CN" dirty="0"/>
          </a:p>
          <a:p>
            <a:r>
              <a:rPr lang="en-US" altLang="zh-CN" dirty="0"/>
              <a:t>1</a:t>
            </a:r>
            <a:r>
              <a:rPr lang="zh-CN" altLang="en-US" dirty="0"/>
              <a:t>、技术角度，如使用并行方式运行各种测试来提速</a:t>
            </a:r>
            <a:endParaRPr lang="en-US" altLang="zh-CN" dirty="0"/>
          </a:p>
          <a:p>
            <a:r>
              <a:rPr lang="zh-CN" altLang="en-US" dirty="0"/>
              <a:t>投入硬件资源，使用水平扩展的方式来提速，</a:t>
            </a:r>
            <a:endParaRPr lang="en-US" altLang="zh-CN" dirty="0"/>
          </a:p>
          <a:p>
            <a:r>
              <a:rPr lang="zh-CN" altLang="en-US" dirty="0"/>
              <a:t>使用增量测试的方式进行精准验证。</a:t>
            </a:r>
            <a:endParaRPr lang="en-US" altLang="zh-CN" dirty="0"/>
          </a:p>
          <a:p>
            <a:r>
              <a:rPr lang="en-US" altLang="zh-CN" dirty="0"/>
              <a:t>2</a:t>
            </a:r>
            <a:r>
              <a:rPr lang="zh-CN" altLang="en-US" dirty="0"/>
              <a:t>、权衡流水线的运行速度、流水线资源和测试完整性的关系。运行速度快、占用资源少，测试完整难以兼顾，因此必须做出权衡。</a:t>
            </a:r>
            <a:endParaRPr lang="en-US" altLang="zh-CN" dirty="0"/>
          </a:p>
          <a:p>
            <a:r>
              <a:rPr lang="zh-CN" altLang="en-US" dirty="0"/>
              <a:t>如果需要通过增加硬件资源来提升运行速速成本太高的话，可以对测试用例按优先级进行分类，每天运行流水线的时候，不用每次都运行所有的测试用例，只选择其中几次进行全量测试。</a:t>
            </a:r>
            <a:endParaRPr lang="en-US" altLang="zh-CN" dirty="0"/>
          </a:p>
          <a:p>
            <a:r>
              <a:rPr lang="zh-CN" altLang="en-US" dirty="0"/>
              <a:t>提供支持，让开发人员在本地也能运行这些测试，从而使用本地资源尽早发现问题，避免了一些有问题的提交占用流水线的资源，进而提高整条流水线的运行速度。</a:t>
            </a:r>
            <a:endParaRPr lang="en-US" altLang="zh-CN" dirty="0"/>
          </a:p>
          <a:p>
            <a:r>
              <a:rPr lang="zh-CN" altLang="en-US" dirty="0"/>
              <a:t>运行测试的时候，按照一定的顺序运行测试用例。</a:t>
            </a:r>
            <a:endParaRPr lang="en-US" altLang="zh-CN" dirty="0"/>
          </a:p>
          <a:p>
            <a:endParaRPr lang="en-US" altLang="zh-CN" dirty="0"/>
          </a:p>
          <a:p>
            <a:r>
              <a:rPr lang="zh-CN" altLang="en-US" dirty="0"/>
              <a:t>原则</a:t>
            </a:r>
            <a:r>
              <a:rPr lang="en-US" altLang="zh-CN" dirty="0"/>
              <a:t>3</a:t>
            </a:r>
          </a:p>
          <a:p>
            <a:endParaRPr lang="en-US" altLang="zh-CN" dirty="0"/>
          </a:p>
          <a:p>
            <a:r>
              <a:rPr lang="zh-CN" altLang="en-US" dirty="0"/>
              <a:t>环境包括机器环境、数据、软件包、网络环境等，环境不一致可能导致问题暴露在用户面前，损失严重。另外，在非生产环境上难以复现生产环境的问题，调试困难。</a:t>
            </a:r>
            <a:endParaRPr lang="en-US" altLang="zh-CN" dirty="0"/>
          </a:p>
          <a:p>
            <a:endParaRPr lang="en-US" altLang="zh-CN" dirty="0"/>
          </a:p>
          <a:p>
            <a:r>
              <a:rPr lang="zh-CN" altLang="en-US" dirty="0"/>
              <a:t>方法有：</a:t>
            </a:r>
            <a:endParaRPr lang="en-US" altLang="zh-CN" dirty="0"/>
          </a:p>
          <a:p>
            <a:r>
              <a:rPr lang="en-US" altLang="zh-CN" dirty="0"/>
              <a:t>1</a:t>
            </a:r>
            <a:r>
              <a:rPr lang="zh-CN" altLang="en-US" dirty="0"/>
              <a:t>、软件包最好只构建一次，保证各种不同环境都用同一个包。如果不同环境需要不同的参数，可以采用环境变量的方式把这些参数传递给软件包。</a:t>
            </a:r>
            <a:endParaRPr lang="en-US" altLang="zh-CN" dirty="0"/>
          </a:p>
          <a:p>
            <a:r>
              <a:rPr lang="en-US" altLang="zh-CN" dirty="0"/>
              <a:t>2</a:t>
            </a:r>
            <a:r>
              <a:rPr lang="zh-CN" altLang="en-US" dirty="0"/>
              <a:t>、使用</a:t>
            </a:r>
            <a:r>
              <a:rPr lang="en-US" altLang="zh-CN" dirty="0" err="1"/>
              <a:t>Docker</a:t>
            </a:r>
            <a:r>
              <a:rPr lang="zh-CN" altLang="en-US" dirty="0"/>
              <a:t>镜像的方式，把发布的产品及环境都打包进去，实现环境的一致性。</a:t>
            </a:r>
            <a:endParaRPr lang="en-US" altLang="zh-CN" dirty="0"/>
          </a:p>
          <a:p>
            <a:r>
              <a:rPr lang="en-US" altLang="zh-CN" dirty="0"/>
              <a:t>3</a:t>
            </a:r>
            <a:r>
              <a:rPr lang="zh-CN" altLang="en-US" dirty="0"/>
              <a:t>、使用干净的环境，不如，测试时，使用刚从镜像产生的系统，又比如，使用蓝绿部署，每次产生新的部署时，直接丢弃旧的环境。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https://engineering.fb.com/web/rapid-release-at-massive-scale/</a:t>
            </a:r>
          </a:p>
          <a:p>
            <a:endParaRPr kumimoji="1" lang="zh-CN" altLang="en-US" dirty="0"/>
          </a:p>
          <a:p>
            <a:r>
              <a:rPr kumimoji="1" lang="zh-CN" altLang="en-US" dirty="0"/>
              <a:t>https://time.geekbang.org/column/article/131673</a:t>
            </a:r>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GB" altLang="zh-CN" b="0" i="0" kern="1200" dirty="0">
              <a:solidFill>
                <a:schemeClr val="tx1"/>
              </a:solidFill>
              <a:effectLst/>
              <a:latin typeface="+mn-lt"/>
              <a:ea typeface="+mn-ea"/>
              <a:cs typeface="+mn-cs"/>
            </a:endParaRPr>
          </a:p>
          <a:p>
            <a:r>
              <a:rPr lang="en-GB" altLang="zh-CN" dirty="0" err="1">
                <a:effectLst/>
                <a:sym typeface="+mn-ea"/>
              </a:rPr>
              <a:t>Zoncolan</a:t>
            </a:r>
            <a:r>
              <a:rPr lang="en-GB" altLang="zh-CN" dirty="0">
                <a:effectLst/>
                <a:sym typeface="+mn-ea"/>
              </a:rPr>
              <a:t>: How Facebook uses static analysis to detect and prevent security issues</a:t>
            </a:r>
            <a:endParaRPr lang="en-GB" altLang="zh-CN" b="0" kern="1200" dirty="0">
              <a:solidFill>
                <a:schemeClr val="tx1"/>
              </a:solidFill>
              <a:effectLst/>
              <a:latin typeface="+mn-lt"/>
              <a:ea typeface="+mn-ea"/>
              <a:cs typeface="+mn-cs"/>
            </a:endParaRPr>
          </a:p>
          <a:p>
            <a:r>
              <a:rPr lang="en-GB" altLang="zh-CN" dirty="0">
                <a:sym typeface="+mn-ea"/>
                <a:hlinkClick r:id="rId3"/>
              </a:rPr>
              <a:t>https://engineering.fb.com/security/zoncolan</a:t>
            </a:r>
            <a:r>
              <a:rPr lang="en-GB" altLang="zh-CN">
                <a:sym typeface="+mn-ea"/>
                <a:hlinkClick r:id="rId3"/>
              </a:rPr>
              <a:t>/</a:t>
            </a:r>
            <a:endParaRPr lang="en-GB" altLang="zh-CN">
              <a:sym typeface="+mn-ea"/>
            </a:endParaRPr>
          </a:p>
          <a:p>
            <a:endParaRPr lang="zh-CN" altLang="en-US"/>
          </a:p>
          <a:p>
            <a:endParaRPr lang="zh-CN" altLang="en-US"/>
          </a:p>
          <a:p>
            <a:r>
              <a:rPr lang="zh-CN" altLang="en-US"/>
              <a:t>https://nuclide.io/docs/quick-start/getting-started/</a:t>
            </a:r>
          </a:p>
          <a:p>
            <a:endParaRPr lang="zh-CN" altLang="en-US"/>
          </a:p>
          <a:p>
            <a:r>
              <a:rPr lang="en-US" altLang="zh-CN" dirty="0">
                <a:sym typeface="+mn-ea"/>
              </a:rPr>
              <a:t>Facebook</a:t>
            </a:r>
            <a:r>
              <a:rPr lang="zh-CN" altLang="en-US" dirty="0">
                <a:sym typeface="+mn-ea"/>
              </a:rPr>
              <a:t>工具文化</a:t>
            </a:r>
          </a:p>
          <a:p>
            <a:r>
              <a:rPr lang="zh-CN" altLang="en-US" dirty="0">
                <a:solidFill>
                  <a:schemeClr val="bg1"/>
                </a:solidFill>
                <a:sym typeface="+mn-ea"/>
              </a:rPr>
              <a:t>https://b62327297.at.baijiayun.com/web/playback/index?classid=18071162649778&amp;token=3IE1w9JXSIJt681rrJ0J_WiYpSJR33rVGBsc9zAjeyfCkyeeAyDcLdSjmEllJrb2CqdH1zJ1Si0</a:t>
            </a:r>
            <a:endParaRPr lang="zh-CN" altLang="en-US" dirty="0">
              <a:solidFill>
                <a:schemeClr val="bg1"/>
              </a:solidFill>
            </a:endParaRPr>
          </a:p>
          <a:p>
            <a:r>
              <a:rPr lang="zh-CN" altLang="en-US" dirty="0">
                <a:sym typeface="+mn-ea"/>
              </a:rPr>
              <a:t>阿里巴巴 信息平台资深技术专家 何亚明</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日程页，建议有这样一页，做到高屋建瓴</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GB" altLang="zh-CN" dirty="0">
                <a:effectLst/>
                <a:sym typeface="+mn-ea"/>
              </a:rPr>
              <a:t>Facebook</a:t>
            </a:r>
            <a:r>
              <a:rPr lang="zh-CN" altLang="en-US" dirty="0">
                <a:effectLst/>
                <a:sym typeface="+mn-ea"/>
              </a:rPr>
              <a:t>发布了</a:t>
            </a:r>
            <a:r>
              <a:rPr lang="en-GB" altLang="zh-CN" u="sng" dirty="0">
                <a:effectLst/>
                <a:sym typeface="+mn-ea"/>
                <a:hlinkClick r:id="rId3"/>
              </a:rPr>
              <a:t>Jest</a:t>
            </a:r>
            <a:r>
              <a:rPr lang="zh-CN" altLang="en-GB" dirty="0">
                <a:effectLst/>
                <a:sym typeface="+mn-ea"/>
              </a:rPr>
              <a:t>，</a:t>
            </a:r>
            <a:r>
              <a:rPr lang="zh-CN" altLang="en-US" dirty="0">
                <a:effectLst/>
                <a:sym typeface="+mn-ea"/>
              </a:rPr>
              <a:t>这是一个基于</a:t>
            </a:r>
            <a:r>
              <a:rPr lang="en-GB" altLang="zh-CN" u="sng" dirty="0">
                <a:effectLst/>
                <a:sym typeface="+mn-ea"/>
                <a:hlinkClick r:id="rId4"/>
              </a:rPr>
              <a:t>Jasmine</a:t>
            </a:r>
            <a:r>
              <a:rPr lang="zh-CN" altLang="en-US" u="sng" dirty="0">
                <a:effectLst/>
                <a:sym typeface="+mn-ea"/>
                <a:hlinkClick r:id="rId4"/>
              </a:rPr>
              <a:t>的</a:t>
            </a:r>
            <a:r>
              <a:rPr lang="zh-CN" altLang="en-US" dirty="0">
                <a:effectLst/>
                <a:sym typeface="+mn-ea"/>
              </a:rPr>
              <a:t>开源</a:t>
            </a:r>
            <a:r>
              <a:rPr lang="en-GB" altLang="zh-CN" dirty="0">
                <a:effectLst/>
                <a:sym typeface="+mn-ea"/>
              </a:rPr>
              <a:t>JavaScript</a:t>
            </a:r>
            <a:r>
              <a:rPr lang="zh-CN" altLang="en-US" dirty="0">
                <a:effectLst/>
                <a:sym typeface="+mn-ea"/>
              </a:rPr>
              <a:t>单元测试工具。</a:t>
            </a:r>
            <a:r>
              <a:rPr lang="en-GB" altLang="zh-CN" dirty="0">
                <a:effectLst/>
                <a:sym typeface="+mn-ea"/>
              </a:rPr>
              <a:t>Jest</a:t>
            </a:r>
            <a:r>
              <a:rPr lang="zh-CN" altLang="en-US" dirty="0">
                <a:effectLst/>
                <a:sym typeface="+mn-ea"/>
              </a:rPr>
              <a:t>旨在使编写惯用的</a:t>
            </a:r>
            <a:r>
              <a:rPr lang="en-GB" altLang="zh-CN" dirty="0">
                <a:effectLst/>
                <a:sym typeface="+mn-ea"/>
              </a:rPr>
              <a:t>JavaScript</a:t>
            </a:r>
            <a:r>
              <a:rPr lang="zh-CN" altLang="en-US" dirty="0">
                <a:effectLst/>
                <a:sym typeface="+mn-ea"/>
              </a:rPr>
              <a:t>测试变得更快，更容易</a:t>
            </a:r>
            <a:endParaRPr lang="zh-CN" altLang="en-US" b="0" i="0" kern="1200" dirty="0">
              <a:solidFill>
                <a:schemeClr val="tx1"/>
              </a:solidFill>
              <a:effectLst/>
              <a:latin typeface="+mn-lt"/>
              <a:ea typeface="+mn-ea"/>
              <a:cs typeface="+mn-cs"/>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sym typeface="+mn-ea"/>
              </a:rPr>
              <a:t>Gatekeeper </a:t>
            </a:r>
            <a:r>
              <a:rPr lang="zh-CN" altLang="en-US" dirty="0">
                <a:effectLst/>
                <a:sym typeface="+mn-ea"/>
              </a:rPr>
              <a:t>、</a:t>
            </a:r>
            <a:r>
              <a:rPr lang="en-GB" altLang="zh-CN" dirty="0">
                <a:sym typeface="+mn-ea"/>
              </a:rPr>
              <a:t>Phabricator</a:t>
            </a:r>
            <a:r>
              <a:rPr lang="zh-CN" altLang="en-US" dirty="0">
                <a:sym typeface="+mn-ea"/>
              </a:rPr>
              <a:t>、</a:t>
            </a:r>
            <a:r>
              <a:rPr lang="en-GB" altLang="zh-CN" dirty="0" err="1">
                <a:sym typeface="+mn-ea"/>
              </a:rPr>
              <a:t>Perflab</a:t>
            </a:r>
            <a:r>
              <a:rPr lang="zh-CN" altLang="en-US" dirty="0">
                <a:sym typeface="+mn-ea"/>
              </a:rPr>
              <a:t>、</a:t>
            </a:r>
            <a:r>
              <a:rPr lang="en-GB" altLang="zh-CN" dirty="0">
                <a:sym typeface="+mn-ea"/>
              </a:rPr>
              <a:t>BitTorrent</a:t>
            </a:r>
            <a:r>
              <a:rPr lang="zh-CN" altLang="en-US" dirty="0">
                <a:sym typeface="+mn-ea"/>
              </a:rPr>
              <a:t>、</a:t>
            </a:r>
            <a:r>
              <a:rPr lang="en-GB" altLang="zh-CN" dirty="0">
                <a:sym typeface="+mn-ea"/>
              </a:rPr>
              <a:t>Claspin</a:t>
            </a:r>
            <a:r>
              <a:rPr lang="zh-CN" altLang="en-US" dirty="0">
                <a:sym typeface="+mn-ea"/>
              </a:rPr>
              <a:t>、</a:t>
            </a:r>
            <a:r>
              <a:rPr lang="en-GB" altLang="zh-CN" dirty="0" err="1">
                <a:effectLst/>
                <a:sym typeface="+mn-ea"/>
              </a:rPr>
              <a:t>fbconfig</a:t>
            </a:r>
            <a:r>
              <a:rPr lang="zh-CN" altLang="en-US" dirty="0">
                <a:effectLst/>
                <a:sym typeface="+mn-ea"/>
              </a:rPr>
              <a:t>、</a:t>
            </a:r>
            <a:r>
              <a:rPr lang="en-GB" altLang="zh-CN" dirty="0" err="1">
                <a:effectLst/>
                <a:sym typeface="+mn-ea"/>
              </a:rPr>
              <a:t>Zoncolan</a:t>
            </a:r>
            <a:endParaRPr lang="en-GB" altLang="zh-CN"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b="0" i="0" kern="1200" dirty="0">
              <a:solidFill>
                <a:schemeClr val="tx1"/>
              </a:solidFill>
              <a:effectLst/>
              <a:latin typeface="+mn-lt"/>
              <a:ea typeface="+mn-ea"/>
              <a:cs typeface="+mn-cs"/>
            </a:endParaRPr>
          </a:p>
          <a:p>
            <a:r>
              <a:rPr lang="en-GB" altLang="zh-CN" dirty="0" err="1">
                <a:effectLst/>
                <a:sym typeface="+mn-ea"/>
              </a:rPr>
              <a:t>Zoncolan</a:t>
            </a:r>
            <a:r>
              <a:rPr lang="en-GB" altLang="zh-CN" dirty="0">
                <a:effectLst/>
                <a:sym typeface="+mn-ea"/>
              </a:rPr>
              <a:t>: How Facebook uses static analysis to detect and prevent security issues</a:t>
            </a:r>
            <a:endParaRPr lang="en-GB" altLang="zh-CN" b="0" kern="1200" dirty="0">
              <a:solidFill>
                <a:schemeClr val="tx1"/>
              </a:solidFill>
              <a:effectLst/>
              <a:latin typeface="+mn-lt"/>
              <a:ea typeface="+mn-ea"/>
              <a:cs typeface="+mn-cs"/>
            </a:endParaRPr>
          </a:p>
          <a:p>
            <a:r>
              <a:rPr lang="en-GB" altLang="zh-CN" dirty="0">
                <a:sym typeface="+mn-ea"/>
                <a:hlinkClick r:id="rId5"/>
              </a:rPr>
              <a:t>https://engineering.fb.com/security/zoncolan</a:t>
            </a:r>
            <a:r>
              <a:rPr lang="en-GB" altLang="zh-CN">
                <a:sym typeface="+mn-ea"/>
                <a:hlinkClick r:id="rId5"/>
              </a:rPr>
              <a:t>/</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b="0" i="0" kern="1200" dirty="0">
              <a:solidFill>
                <a:schemeClr val="tx1"/>
              </a:solidFill>
              <a:effectLst/>
              <a:latin typeface="+mn-lt"/>
              <a:ea typeface="+mn-ea"/>
              <a:cs typeface="+mn-cs"/>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sym typeface="+mn-ea"/>
              </a:rPr>
              <a:t>Gatekeeper </a:t>
            </a:r>
            <a:r>
              <a:rPr lang="zh-CN" altLang="en-US" dirty="0">
                <a:effectLst/>
                <a:sym typeface="+mn-ea"/>
              </a:rPr>
              <a:t>、</a:t>
            </a:r>
            <a:r>
              <a:rPr lang="en-GB" altLang="zh-CN" dirty="0">
                <a:sym typeface="+mn-ea"/>
              </a:rPr>
              <a:t>Phabricator</a:t>
            </a:r>
            <a:r>
              <a:rPr lang="zh-CN" altLang="en-US" dirty="0">
                <a:sym typeface="+mn-ea"/>
              </a:rPr>
              <a:t>、</a:t>
            </a:r>
            <a:r>
              <a:rPr lang="en-GB" altLang="zh-CN" dirty="0" err="1">
                <a:sym typeface="+mn-ea"/>
              </a:rPr>
              <a:t>Perflab</a:t>
            </a:r>
            <a:r>
              <a:rPr lang="zh-CN" altLang="en-US" dirty="0">
                <a:sym typeface="+mn-ea"/>
              </a:rPr>
              <a:t>、</a:t>
            </a:r>
            <a:r>
              <a:rPr lang="en-GB" altLang="zh-CN" dirty="0">
                <a:sym typeface="+mn-ea"/>
              </a:rPr>
              <a:t>BitTorrent</a:t>
            </a:r>
            <a:r>
              <a:rPr lang="zh-CN" altLang="en-US" dirty="0">
                <a:sym typeface="+mn-ea"/>
              </a:rPr>
              <a:t>、</a:t>
            </a:r>
            <a:r>
              <a:rPr lang="en-GB" altLang="zh-CN" dirty="0">
                <a:sym typeface="+mn-ea"/>
              </a:rPr>
              <a:t>Claspin</a:t>
            </a:r>
            <a:r>
              <a:rPr lang="zh-CN" altLang="en-US" dirty="0">
                <a:sym typeface="+mn-ea"/>
              </a:rPr>
              <a:t>、</a:t>
            </a:r>
            <a:r>
              <a:rPr lang="en-GB" altLang="zh-CN" dirty="0" err="1">
                <a:effectLst/>
                <a:sym typeface="+mn-ea"/>
              </a:rPr>
              <a:t>fbconfig</a:t>
            </a:r>
            <a:r>
              <a:rPr lang="zh-CN" altLang="en-US" dirty="0">
                <a:effectLst/>
                <a:sym typeface="+mn-ea"/>
              </a:rPr>
              <a:t>、</a:t>
            </a:r>
            <a:r>
              <a:rPr lang="en-GB" altLang="zh-CN" dirty="0" err="1">
                <a:effectLst/>
                <a:sym typeface="+mn-ea"/>
              </a:rPr>
              <a:t>Zoncolan</a:t>
            </a:r>
            <a:endParaRPr lang="en-GB" altLang="zh-CN"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b="0" i="0" kern="1200" dirty="0">
              <a:solidFill>
                <a:schemeClr val="tx1"/>
              </a:solidFill>
              <a:effectLst/>
              <a:latin typeface="+mn-lt"/>
              <a:ea typeface="+mn-ea"/>
              <a:cs typeface="+mn-cs"/>
            </a:endParaRPr>
          </a:p>
          <a:p>
            <a:r>
              <a:rPr lang="en-GB" altLang="zh-CN" dirty="0" err="1">
                <a:effectLst/>
                <a:sym typeface="+mn-ea"/>
              </a:rPr>
              <a:t>Zoncolan</a:t>
            </a:r>
            <a:r>
              <a:rPr lang="en-GB" altLang="zh-CN" dirty="0">
                <a:effectLst/>
                <a:sym typeface="+mn-ea"/>
              </a:rPr>
              <a:t>: How Facebook uses static analysis to detect and prevent security issues</a:t>
            </a:r>
            <a:endParaRPr lang="en-GB" altLang="zh-CN" b="0" kern="1200" dirty="0">
              <a:solidFill>
                <a:schemeClr val="tx1"/>
              </a:solidFill>
              <a:effectLst/>
              <a:latin typeface="+mn-lt"/>
              <a:ea typeface="+mn-ea"/>
              <a:cs typeface="+mn-cs"/>
            </a:endParaRPr>
          </a:p>
          <a:p>
            <a:r>
              <a:rPr lang="en-GB" altLang="zh-CN" dirty="0">
                <a:sym typeface="+mn-ea"/>
                <a:hlinkClick r:id="rId3"/>
              </a:rPr>
              <a:t>https://engineering.fb.com/security/zoncolan</a:t>
            </a:r>
            <a:r>
              <a:rPr lang="en-GB" altLang="zh-CN">
                <a:sym typeface="+mn-ea"/>
                <a:hlinkClick r:id="rId3"/>
              </a:rPr>
              <a:t>/</a:t>
            </a: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可参考</a:t>
            </a:r>
          </a:p>
          <a:p>
            <a:r>
              <a:rPr lang="zh-CN" altLang="en-US"/>
              <a:t>https://engineering.fb.com/web/dev-tools-scale-2017-recap/  Facebook Infer: Advanced Static Analysis at Speed and Scale 里面扣两张图出来</a:t>
            </a:r>
          </a:p>
          <a:p>
            <a:r>
              <a:rPr lang="zh-CN" altLang="en-US"/>
              <a:t>https://fbinfer.com/blog/</a:t>
            </a:r>
          </a:p>
          <a:p>
            <a:endParaRPr lang="zh-CN" altLang="en-US"/>
          </a:p>
          <a:p>
            <a:endParaRPr lang="zh-CN" altLang="en-US"/>
          </a:p>
          <a:p>
            <a:endParaRPr lang="zh-CN" altLang="en-US"/>
          </a:p>
          <a:p>
            <a:endParaRPr lang="zh-CN" altLang="en-US"/>
          </a:p>
          <a:p>
            <a:endParaRPr lang="zh-CN" altLang="en-US"/>
          </a:p>
          <a:p>
            <a:r>
              <a:rPr lang="zh-CN" altLang="en-US"/>
              <a:t>At a high-level, Facebook’s development process has the following phases:</a:t>
            </a:r>
          </a:p>
          <a:p>
            <a:r>
              <a:rPr lang="zh-CN" altLang="en-US"/>
              <a:t>1. The programmer develops a new feature or makes some change on the code- base (a.k.a. diff).</a:t>
            </a:r>
          </a:p>
          <a:p>
            <a:r>
              <a:rPr lang="zh-CN" altLang="en-US"/>
              <a:t>2. Via the source-control system, this diff goes to a phase of peer-reviews per- formed by other engineers. In this phase the author of the diff gets sugges- tions on improvement or requests for further changes from the peer reviewers.</a:t>
            </a:r>
          </a:p>
          <a:p>
            <a:endParaRPr lang="zh-CN" altLang="en-US"/>
          </a:p>
          <a:p>
            <a:r>
              <a:rPr lang="zh-CN" altLang="en-US"/>
              <a:t>Thus, the author and the peer reviewers start a loop of interactions aimed at making the code change robust and efficient as well as being understandable, readable and maintainable by others.</a:t>
            </a:r>
          </a:p>
          <a:p>
            <a:r>
              <a:rPr lang="zh-CN" altLang="en-US"/>
              <a:t>3. When the reviewers are satisfied, they “accept” the code change and the diff can be then pushed via the source-control system to the main code-base.</a:t>
            </a:r>
          </a:p>
          <a:p>
            <a:r>
              <a:rPr lang="zh-CN" altLang="en-US"/>
              <a:t>4. Every two weeks a version of the code base is frozen into the release candi-</a:t>
            </a:r>
          </a:p>
          <a:p>
            <a:r>
              <a:rPr lang="zh-CN" altLang="en-US"/>
              <a:t>date. The release candidate goes into testing period by making it available to Facebook employees for internal use. During this period, feedback from employees helps fixing bugs manifesting at runtime.</a:t>
            </a:r>
          </a:p>
          <a:p>
            <a:r>
              <a:rPr lang="zh-CN" altLang="en-US"/>
              <a:t>5. After two weeks of internal use, the release candidate is deployed to Facebook users. First to a small fraction of users and, if it doesn’t raise any alert, it is finally deployed to all users.</a:t>
            </a:r>
          </a:p>
          <a:p>
            <a:r>
              <a:rPr lang="zh-CN" altLang="en-US"/>
              <a:t>During phase 2, regression tests are automatically run and before accepting any code change a reviewer requires that all the tests pass. Tests run asynchronously and the results are automatically available in the collaboration tool phabricator (http://phabricator.org) used for peer review.</a:t>
            </a:r>
          </a:p>
          <a:p>
            <a:r>
              <a:rPr lang="zh-CN" altLang="en-US"/>
              <a:t>INFER is run at phase 2. The process is completely automatic. Once the code is submitted for peer review, an analysis is run asynchronously in one of Facebook’s datacenters and results are reported on phabricator in the form of comments. INFER inserts comments on the lines of code where it detects a possible bug. Moreover, we have developed tools to navigate the error trace and make it easier for the developer to inspect the bug report. To provide useful commenting on bugs we had developed a bug hashing system to detect in different diffs, whether two different bugs are actually the same bugs or not.</a:t>
            </a:r>
          </a:p>
          <a:p>
            <a:r>
              <a:rPr lang="zh-CN" altLang="en-US"/>
              <a:t>Going forward a goal is to reduce the 2 week period in step 4. There will however still remain a period here with scope for analyses and are longer-running than a per-diff analysis should be.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可参考</a:t>
            </a:r>
          </a:p>
          <a:p>
            <a:r>
              <a:rPr lang="zh-CN" altLang="en-US"/>
              <a:t>https://engineering.fb.com/web/dev-tools-scale-2017-recap/  Facebook Infer: Advanced Static Analysis at Speed and Scale 里面扣两张图出来</a:t>
            </a:r>
          </a:p>
          <a:p>
            <a:r>
              <a:rPr lang="zh-CN" altLang="en-US"/>
              <a:t>https://fbinfer.com/blog/</a:t>
            </a:r>
          </a:p>
          <a:p>
            <a:endParaRPr lang="zh-CN" altLang="en-US"/>
          </a:p>
          <a:p>
            <a:endParaRPr lang="zh-CN" altLang="en-US"/>
          </a:p>
          <a:p>
            <a:endParaRPr lang="zh-CN" altLang="en-US"/>
          </a:p>
          <a:p>
            <a:endParaRPr lang="zh-CN" altLang="en-US"/>
          </a:p>
          <a:p>
            <a:endParaRPr lang="zh-CN" altLang="en-US"/>
          </a:p>
          <a:p>
            <a:r>
              <a:rPr lang="zh-CN" altLang="en-US"/>
              <a:t>At a high-level, Facebook’s development process has the following phases:</a:t>
            </a:r>
          </a:p>
          <a:p>
            <a:r>
              <a:rPr lang="zh-CN" altLang="en-US"/>
              <a:t>1. The programmer develops a new feature or makes some change on the code- base (a.k.a. diff).</a:t>
            </a:r>
          </a:p>
          <a:p>
            <a:r>
              <a:rPr lang="zh-CN" altLang="en-US"/>
              <a:t>2. Via the source-control system, this diff goes to a phase of peer-reviews per- formed by other engineers. In this phase the author of the diff gets sugges- tions on improvement or requests for further changes from the peer reviewers.</a:t>
            </a:r>
          </a:p>
          <a:p>
            <a:endParaRPr lang="zh-CN" altLang="en-US"/>
          </a:p>
          <a:p>
            <a:r>
              <a:rPr lang="zh-CN" altLang="en-US"/>
              <a:t>Thus, the author and the peer reviewers start a loop of interactions aimed at making the code change robust and efficient as well as being understandable, readable and maintainable by others.</a:t>
            </a:r>
          </a:p>
          <a:p>
            <a:r>
              <a:rPr lang="zh-CN" altLang="en-US"/>
              <a:t>3. When the reviewers are satisfied, they “accept” the code change and the diff can be then pushed via the source-control system to the main code-base.</a:t>
            </a:r>
          </a:p>
          <a:p>
            <a:r>
              <a:rPr lang="zh-CN" altLang="en-US"/>
              <a:t>4. Every two weeks a version of the code base is frozen into the release candi-</a:t>
            </a:r>
          </a:p>
          <a:p>
            <a:r>
              <a:rPr lang="zh-CN" altLang="en-US"/>
              <a:t>date. The release candidate goes into testing period by making it available to Facebook employees for internal use. During this period, feedback from employees helps fixing bugs manifesting at runtime.</a:t>
            </a:r>
          </a:p>
          <a:p>
            <a:r>
              <a:rPr lang="zh-CN" altLang="en-US"/>
              <a:t>5. After two weeks of internal use, the release candidate is deployed to Facebook users. First to a small fraction of users and, if it doesn’t raise any alert, it is finally deployed to all users.</a:t>
            </a:r>
          </a:p>
          <a:p>
            <a:r>
              <a:rPr lang="zh-CN" altLang="en-US"/>
              <a:t>During phase 2, regression tests are automatically run and before accepting any code change a reviewer requires that all the tests pass. Tests run asynchronously and the results are automatically available in the collaboration tool phabricator (http://phabricator.org) used for peer review.</a:t>
            </a:r>
          </a:p>
          <a:p>
            <a:r>
              <a:rPr lang="zh-CN" altLang="en-US"/>
              <a:t>INFER is run at phase 2. The process is completely automatic. Once the code is submitted for peer review, an analysis is run asynchronously in one of Facebook’s datacenters and results are reported on phabricator in the form of comments. INFER inserts comments on the lines of code where it detects a possible bug. Moreover, we have developed tools to navigate the error trace and make it easier for the developer to inspect the bug report. To provide useful commenting on bugs we had developed a bug hashing system to detect in different diffs, whether two different bugs are actually the same bugs or not.</a:t>
            </a:r>
          </a:p>
          <a:p>
            <a:r>
              <a:rPr lang="zh-CN" altLang="en-US"/>
              <a:t>Going forward a goal is to reduce the 2 week period in step 4. There will however still remain a period here with scope for analyses and are longer-running than a per-diff analysis should be.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kumimoji="1" lang="zh-CN" altLang="en-US" dirty="0"/>
              <a:t>上面 金梅、俊超给大家介绍了创业故事、发展、</a:t>
            </a:r>
            <a:r>
              <a:rPr kumimoji="1" lang="en-US" altLang="zh-CN" dirty="0"/>
              <a:t>F8</a:t>
            </a:r>
            <a:r>
              <a:rPr kumimoji="1" lang="zh-CN" altLang="en-US" dirty="0"/>
              <a:t>、业务、组织文化、管理</a:t>
            </a:r>
            <a:r>
              <a:rPr kumimoji="1" lang="en-US" altLang="zh-CN" dirty="0"/>
              <a:t>/</a:t>
            </a:r>
            <a:r>
              <a:rPr kumimoji="1" lang="zh-CN" altLang="en-US" dirty="0"/>
              <a:t>工具实践等等</a:t>
            </a:r>
            <a:endParaRPr kumimoji="1" lang="en-US" altLang="zh-CN" dirty="0"/>
          </a:p>
          <a:p>
            <a:endParaRPr kumimoji="1" lang="en-US" altLang="zh-CN" dirty="0"/>
          </a:p>
          <a:p>
            <a:r>
              <a:rPr kumimoji="1" lang="zh-CN" altLang="en-US" dirty="0"/>
              <a:t>下面我给大家介绍一下在移动端的时间</a:t>
            </a:r>
          </a:p>
          <a:p>
            <a:endParaRPr lang="en-US" altLang="zh-CN" dirty="0"/>
          </a:p>
          <a:p>
            <a:r>
              <a:rPr lang="zh-CN" altLang="en-US" sz="1200" b="0" i="0" kern="1200" dirty="0">
                <a:solidFill>
                  <a:schemeClr val="tx1"/>
                </a:solidFill>
                <a:effectLst/>
                <a:latin typeface="+mn-lt"/>
                <a:ea typeface="+mn-ea"/>
                <a:cs typeface="+mn-cs"/>
              </a:rPr>
              <a:t>持续部署是发布软件的做法准备就绪后立即更新生产，这是受到的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越来越多的行业采用。</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更新频率，传统上，移动软件的发展落后于实践</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基于云的服务有很多原因，移动版本只能定期发布。</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用户可以选择何时以及是否进行升级，这意味着几个不同释放在生产中共存。</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zh-CN" dirty="0"/>
              <a:t>有数百种Android硬件</a:t>
            </a:r>
            <a:r>
              <a:rPr lang="zh-CN" altLang="en-US" dirty="0"/>
              <a:t>品牌</a:t>
            </a:r>
            <a:r>
              <a:rPr lang="zh-CN" altLang="zh-CN" dirty="0"/>
              <a:t>，这增加了部署软件中出现错误的风险。</a:t>
            </a: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下面我就重点的和大家一起探讨一下，我们详细描述</a:t>
            </a:r>
            <a:r>
              <a:rPr lang="en"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的移动部署过程，近</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年来</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 增加部署频率，没</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周一次到每周一次，增加频率不会影响一个关键发现是部署频率不会直接影响开发人员的生产力或软件质量。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增加连续部署的频率会迫使经过验证的发布和部署自动化，进而重新减少开发人员的工作量。</a:t>
            </a: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36638338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持续部署是软件工程实践将许多小的增量软件更新部署到更新准备就绪后立即进行生产</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公司</a:t>
            </a:r>
            <a:r>
              <a:rPr lang="en-US" altLang="zh-CN" sz="1200" b="0" i="0" kern="1200" dirty="0">
                <a:solidFill>
                  <a:schemeClr val="tx1"/>
                </a:solidFill>
                <a:effectLst/>
                <a:latin typeface="+mn-lt"/>
                <a:ea typeface="+mn-ea"/>
                <a:cs typeface="+mn-cs"/>
              </a:rPr>
              <a:t>1 [1]</a:t>
            </a:r>
            <a:r>
              <a:rPr lang="zh-CN" altLang="en-US" sz="1200" b="0" i="0" kern="1200" dirty="0">
                <a:solidFill>
                  <a:schemeClr val="tx1"/>
                </a:solidFill>
                <a:effectLst/>
                <a:latin typeface="+mn-lt"/>
                <a:ea typeface="+mn-ea"/>
                <a:cs typeface="+mn-cs"/>
              </a:rPr>
              <a:t>。我们介绍了它的实现和我们使用它的经验。在</a:t>
            </a:r>
            <a:r>
              <a:rPr lang="en" altLang="zh-CN" sz="1200" b="0" i="0" kern="1200" dirty="0">
                <a:solidFill>
                  <a:schemeClr val="tx1"/>
                </a:solidFill>
                <a:effectLst/>
                <a:latin typeface="+mn-lt"/>
                <a:ea typeface="+mn-ea"/>
                <a:cs typeface="+mn-cs"/>
              </a:rPr>
              <a:t>Fac</a:t>
            </a:r>
            <a:r>
              <a:rPr lang="zh-CN" altLang="en-US" sz="1200" b="0" i="0" kern="1200" dirty="0">
                <a:solidFill>
                  <a:schemeClr val="tx1"/>
                </a:solidFill>
                <a:effectLst/>
                <a:latin typeface="+mn-lt"/>
                <a:ea typeface="+mn-ea"/>
                <a:cs typeface="+mn-cs"/>
              </a:rPr>
              <a:t>我们描述了持续部署</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基于云的软件的管理流程；即</a:t>
            </a:r>
            <a:r>
              <a:rPr lang="en"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前端和</a:t>
            </a:r>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上的服务器端</a:t>
            </a:r>
            <a:r>
              <a:rPr lang="en" altLang="zh-CN" sz="1200" b="0" i="0" kern="1200" dirty="0">
                <a:solidFill>
                  <a:schemeClr val="tx1"/>
                </a:solidFill>
                <a:effectLst/>
                <a:latin typeface="+mn-lt"/>
                <a:ea typeface="+mn-ea"/>
                <a:cs typeface="+mn-cs"/>
              </a:rPr>
              <a:t>SAAS</a:t>
            </a:r>
            <a:r>
              <a:rPr lang="zh-CN" altLang="en-US" sz="1200" b="0" i="0" kern="1200" dirty="0">
                <a:solidFill>
                  <a:schemeClr val="tx1"/>
                </a:solidFill>
                <a:effectLst/>
                <a:latin typeface="+mn-lt"/>
                <a:ea typeface="+mn-ea"/>
                <a:cs typeface="+mn-cs"/>
              </a:rPr>
              <a:t>软件以及其他</a:t>
            </a:r>
          </a:p>
          <a:p>
            <a:r>
              <a:rPr lang="en" altLang="zh-CN" sz="1200" b="0" i="0" kern="1200" dirty="0" err="1">
                <a:solidFill>
                  <a:schemeClr val="tx1"/>
                </a:solidFill>
                <a:effectLst/>
                <a:latin typeface="+mn-lt"/>
                <a:ea typeface="+mn-ea"/>
                <a:cs typeface="+mn-cs"/>
              </a:rPr>
              <a:t>ebook</a:t>
            </a:r>
            <a:r>
              <a:rPr lang="zh-CN" altLang="en-US" sz="1200" b="0" i="0" kern="1200" dirty="0">
                <a:solidFill>
                  <a:schemeClr val="tx1"/>
                </a:solidFill>
                <a:effectLst/>
                <a:latin typeface="+mn-lt"/>
                <a:ea typeface="+mn-ea"/>
                <a:cs typeface="+mn-cs"/>
              </a:rPr>
              <a:t>上，每个部署的软件更新平均涉及</a:t>
            </a:r>
            <a:r>
              <a:rPr lang="en-US" altLang="zh-CN" sz="1200" b="0" i="0" kern="1200" dirty="0">
                <a:solidFill>
                  <a:schemeClr val="tx1"/>
                </a:solidFill>
                <a:effectLst/>
                <a:latin typeface="+mn-lt"/>
                <a:ea typeface="+mn-ea"/>
                <a:cs typeface="+mn-cs"/>
              </a:rPr>
              <a:t>92</a:t>
            </a:r>
            <a:r>
              <a:rPr lang="zh-CN" altLang="en-US" sz="1200" b="0" i="0" kern="1200" dirty="0">
                <a:solidFill>
                  <a:schemeClr val="tx1"/>
                </a:solidFill>
                <a:effectLst/>
                <a:latin typeface="+mn-lt"/>
                <a:ea typeface="+mn-ea"/>
                <a:cs typeface="+mn-cs"/>
              </a:rPr>
              <a:t>行添加或修改的代码（</a:t>
            </a:r>
            <a:r>
              <a:rPr lang="en" altLang="zh-CN" sz="1200" b="0" i="0" kern="1200" dirty="0">
                <a:solidFill>
                  <a:schemeClr val="tx1"/>
                </a:solidFill>
                <a:effectLst/>
                <a:latin typeface="+mn-lt"/>
                <a:ea typeface="+mn-ea"/>
                <a:cs typeface="+mn-cs"/>
              </a:rPr>
              <a:t>LoC</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平均每个</a:t>
            </a:r>
            <a:r>
              <a:rPr lang="zh-CN" altLang="en" sz="1200" b="0" i="0" kern="1200" dirty="0">
                <a:solidFill>
                  <a:schemeClr val="tx1"/>
                </a:solidFill>
                <a:effectLst/>
                <a:latin typeface="+mn-lt"/>
                <a:ea typeface="+mn-ea"/>
                <a:cs typeface="+mn-cs"/>
              </a:rPr>
              <a:t>开发</a:t>
            </a:r>
            <a:r>
              <a:rPr lang="zh-CN" altLang="en-US" sz="1200" b="0" i="0" kern="1200" dirty="0">
                <a:solidFill>
                  <a:schemeClr val="tx1"/>
                </a:solidFill>
                <a:effectLst/>
                <a:latin typeface="+mn-lt"/>
                <a:ea typeface="+mn-ea"/>
                <a:cs typeface="+mn-cs"/>
              </a:rPr>
              <a:t>每周将</a:t>
            </a:r>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个软件更新投入生产。</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考虑到</a:t>
            </a:r>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工程团队的规模，这导致每天到要部署</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次。</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有相当多的自动化支持测试和质量控制。一旦开发</a:t>
            </a:r>
            <a:r>
              <a:rPr lang="en-US" altLang="zh-CN" sz="1200" b="0" i="0" kern="1200" dirty="0">
                <a:solidFill>
                  <a:schemeClr val="tx1"/>
                </a:solidFill>
                <a:effectLst/>
                <a:latin typeface="+mn-lt"/>
                <a:ea typeface="+mn-ea"/>
                <a:cs typeface="+mn-cs"/>
              </a:rPr>
              <a:t>-</a:t>
            </a:r>
            <a:r>
              <a:rPr lang="en" altLang="zh-CN" sz="1200" b="0" i="0" kern="1200" dirty="0" err="1">
                <a:solidFill>
                  <a:schemeClr val="tx1"/>
                </a:solidFill>
                <a:effectLst/>
                <a:latin typeface="+mn-lt"/>
                <a:ea typeface="+mn-ea"/>
                <a:cs typeface="+mn-cs"/>
              </a:rPr>
              <a:t>oper</a:t>
            </a:r>
            <a:r>
              <a:rPr lang="zh-CN" altLang="en-US" sz="1200" b="0" i="0" kern="1200" dirty="0">
                <a:solidFill>
                  <a:schemeClr val="tx1"/>
                </a:solidFill>
                <a:effectLst/>
                <a:latin typeface="+mn-lt"/>
                <a:ea typeface="+mn-ea"/>
                <a:cs typeface="+mn-cs"/>
              </a:rPr>
              <a:t>相信她的软件已经准备就绪，她将发布代码并将其部署到生产中。</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基于云的软产品环境允许许多小的增量部署</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部分原因是部署不会带来不便最终用户</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实际上，最终用户通常不会注意到他们。此外，环境支持许多功能</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管理可能部署错误软件的风险，包括蓝绿色部署</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，功能标记和深色发射</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。最坏的情况是权宜之计</a:t>
            </a:r>
          </a:p>
          <a:p>
            <a:r>
              <a:rPr lang="zh-CN" altLang="en-US" sz="1200" b="0" i="0" kern="1200" dirty="0">
                <a:solidFill>
                  <a:schemeClr val="tx1"/>
                </a:solidFill>
                <a:effectLst/>
                <a:latin typeface="+mn-lt"/>
                <a:ea typeface="+mn-ea"/>
                <a:cs typeface="+mn-cs"/>
              </a:rPr>
              <a:t>可以在以下位置“回滚”任何最近部署的更新：只需按一下按钮，即可有效撤消通过将模块恢复到其目标软件模块以前的版本。</a:t>
            </a:r>
          </a:p>
          <a:p>
            <a:endParaRPr lang="zh-CN" altLang="en-US" dirty="0"/>
          </a:p>
        </p:txBody>
      </p:sp>
    </p:spTree>
    <p:extLst>
      <p:ext uri="{BB962C8B-B14F-4D97-AF65-F5344CB8AC3E}">
        <p14:creationId xmlns:p14="http://schemas.microsoft.com/office/powerpoint/2010/main" val="15236830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正在努力提高极限可以持续部署移动软件。</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Android</a:t>
            </a:r>
            <a:r>
              <a:rPr lang="zh-CN" altLang="en-US" sz="1200" b="0" i="0" kern="1200" dirty="0">
                <a:solidFill>
                  <a:schemeClr val="tx1"/>
                </a:solidFill>
                <a:effectLst/>
                <a:latin typeface="+mn-lt"/>
                <a:ea typeface="+mn-ea"/>
                <a:cs typeface="+mn-cs"/>
              </a:rPr>
              <a:t>已从每</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周部署一次四年内每周一次，</a:t>
            </a:r>
            <a:r>
              <a:rPr lang="en-US" altLang="zh-CN" sz="1200" b="0" i="0" kern="1200" dirty="0">
                <a:solidFill>
                  <a:schemeClr val="tx1"/>
                </a:solidFill>
                <a:effectLst/>
                <a:latin typeface="+mn-lt"/>
                <a:ea typeface="+mn-ea"/>
                <a:cs typeface="+mn-cs"/>
              </a:rPr>
              <a:t>IOS</a:t>
            </a:r>
            <a:r>
              <a:rPr lang="zh-CN" altLang="en-US" sz="1200" b="0" i="0" kern="1200" dirty="0">
                <a:solidFill>
                  <a:schemeClr val="tx1"/>
                </a:solidFill>
                <a:effectLst/>
                <a:latin typeface="+mn-lt"/>
                <a:ea typeface="+mn-ea"/>
                <a:cs typeface="+mn-cs"/>
              </a:rPr>
              <a:t>每两周一次部署</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如何移动软件部署过程影响开发效率和软件质量相比，生产力和质量通过更连续的云软件部署实现的卓越性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修改过程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 sz="1200" b="0" i="0" kern="1200" dirty="0">
                <a:solidFill>
                  <a:schemeClr val="tx1"/>
                </a:solidFill>
                <a:effectLst/>
                <a:latin typeface="+mn-lt"/>
                <a:ea typeface="+mn-ea"/>
                <a:cs typeface="+mn-cs"/>
              </a:rPr>
              <a:t>（</a:t>
            </a:r>
            <a:r>
              <a:rPr lang="en" altLang="zh-CN" sz="1200" b="0" i="0" kern="1200" dirty="0" err="1">
                <a:solidFill>
                  <a:schemeClr val="tx1"/>
                </a:solidFill>
                <a:effectLst/>
                <a:latin typeface="+mn-lt"/>
                <a:ea typeface="+mn-ea"/>
                <a:cs typeface="+mn-cs"/>
              </a:rPr>
              <a:t>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移动软件开发团队增长了</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倍</a:t>
            </a:r>
          </a:p>
          <a:p>
            <a:r>
              <a:rPr lang="zh-CN" altLang="en-US"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ii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移动产品变得更加成熟和复杂，</a:t>
            </a:r>
          </a:p>
          <a:p>
            <a:r>
              <a:rPr lang="zh-CN" altLang="en-US"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iii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释放周期缩短。</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软件质量均优于平均水平部署的软件</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29697594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251296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每个开发人员将此类更新推送到主服务器中每周</a:t>
            </a:r>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次分支</a:t>
            </a:r>
          </a:p>
          <a:p>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高级产品开发人员不断被借调暂时为发布工程团队工作每两个月左右发布一次</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首先在五个周期内稳定发布分支修复或消除问题的天数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a:t>
            </a:r>
            <a:r>
              <a:rPr lang="en"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内部用户来说，这是“狗食”。天。经过五天的稳定工作，代码被冻结然后开始三天的“浸泡”期。浸泡期间</a:t>
            </a:r>
          </a:p>
          <a:p>
            <a:r>
              <a:rPr lang="zh-CN" altLang="en-US" sz="1200" b="0" i="0" kern="1200" dirty="0">
                <a:solidFill>
                  <a:schemeClr val="tx1"/>
                </a:solidFill>
                <a:effectLst/>
                <a:latin typeface="+mn-lt"/>
                <a:ea typeface="+mn-ea"/>
                <a:cs typeface="+mn-cs"/>
              </a:rPr>
              <a:t>在此期间，仅接受针对发射阻止问题的修复程序。</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随着当前</a:t>
            </a:r>
            <a:r>
              <a:rPr lang="en" altLang="zh-CN" sz="1200" b="0" i="0" kern="1200" dirty="0">
                <a:solidFill>
                  <a:schemeClr val="tx1"/>
                </a:solidFill>
                <a:effectLst/>
                <a:latin typeface="+mn-lt"/>
                <a:ea typeface="+mn-ea"/>
                <a:cs typeface="+mn-cs"/>
              </a:rPr>
              <a:t>Release</a:t>
            </a:r>
            <a:r>
              <a:rPr lang="zh-CN" altLang="en-US" sz="1200" b="0" i="0" kern="1200" dirty="0">
                <a:solidFill>
                  <a:schemeClr val="tx1"/>
                </a:solidFill>
                <a:effectLst/>
                <a:latin typeface="+mn-lt"/>
                <a:ea typeface="+mn-ea"/>
                <a:cs typeface="+mn-cs"/>
              </a:rPr>
              <a:t>分支的稳定。只要这些新更新中的一些已被挑选合并通过</a:t>
            </a:r>
            <a:r>
              <a:rPr lang="en" altLang="zh-CN" sz="1200" b="0" i="0" kern="1200" dirty="0" err="1">
                <a:solidFill>
                  <a:schemeClr val="tx1"/>
                </a:solidFill>
                <a:effectLst/>
                <a:latin typeface="+mn-lt"/>
                <a:ea typeface="+mn-ea"/>
                <a:cs typeface="+mn-cs"/>
              </a:rPr>
              <a:t>RelEng</a:t>
            </a:r>
            <a:r>
              <a:rPr lang="zh-CN" altLang="en-US" sz="1200" b="0" i="0" kern="1200" dirty="0">
                <a:solidFill>
                  <a:schemeClr val="tx1"/>
                </a:solidFill>
                <a:effectLst/>
                <a:latin typeface="+mn-lt"/>
                <a:ea typeface="+mn-ea"/>
                <a:cs typeface="+mn-cs"/>
              </a:rPr>
              <a:t>进入</a:t>
            </a:r>
            <a:r>
              <a:rPr lang="en" altLang="zh-CN" sz="1200" b="0" i="0" kern="1200" dirty="0">
                <a:solidFill>
                  <a:schemeClr val="tx1"/>
                </a:solidFill>
                <a:effectLst/>
                <a:latin typeface="+mn-lt"/>
                <a:ea typeface="+mn-ea"/>
                <a:cs typeface="+mn-cs"/>
              </a:rPr>
              <a:t>Release</a:t>
            </a:r>
            <a:r>
              <a:rPr lang="zh-CN" altLang="en-US" sz="1200" b="0" i="0" kern="1200" dirty="0">
                <a:solidFill>
                  <a:schemeClr val="tx1"/>
                </a:solidFill>
                <a:effectLst/>
                <a:latin typeface="+mn-lt"/>
                <a:ea typeface="+mn-ea"/>
                <a:cs typeface="+mn-cs"/>
              </a:rPr>
              <a:t>分支。如果，无论出于什么原因</a:t>
            </a:r>
          </a:p>
          <a:p>
            <a:r>
              <a:rPr lang="zh-CN" altLang="en-US" sz="1200" b="0" i="0" kern="1200" dirty="0">
                <a:solidFill>
                  <a:schemeClr val="tx1"/>
                </a:solidFill>
                <a:effectLst/>
                <a:latin typeface="+mn-lt"/>
                <a:ea typeface="+mn-ea"/>
                <a:cs typeface="+mn-cs"/>
              </a:rPr>
              <a:t>儿子，这两个星期的时间表在右半部无法安全满足数字，然后停止部署并将所有更改推迟到下一个定期计划部署。</a:t>
            </a:r>
          </a:p>
          <a:p>
            <a:endParaRPr lang="zh-CN" altLang="en-US" sz="1200" b="0" i="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10722317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en-US" altLang="zh-CN" dirty="0"/>
          </a:p>
          <a:p>
            <a:endParaRPr lang="en-US" altLang="zh-CN" dirty="0"/>
          </a:p>
          <a:p>
            <a:endParaRPr lang="en-US" altLang="zh-CN" dirty="0"/>
          </a:p>
          <a:p>
            <a:r>
              <a:rPr lang="zh-CN" altLang="en-US" sz="1200" b="0" i="0" kern="1200" dirty="0">
                <a:solidFill>
                  <a:schemeClr val="tx1"/>
                </a:solidFill>
                <a:effectLst/>
                <a:latin typeface="+mn-lt"/>
                <a:ea typeface="+mn-ea"/>
                <a:cs typeface="+mn-cs"/>
              </a:rPr>
              <a:t>通常首先只有</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％，然后是</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％，最后是</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％将在以下三个版本中获得对新版本的访问权限天，每次增加之后都要定期进行稳定性检查</a:t>
            </a:r>
          </a:p>
          <a:p>
            <a:r>
              <a:rPr lang="zh-CN" altLang="en-US" sz="1200" b="0" i="0" kern="1200" dirty="0">
                <a:solidFill>
                  <a:schemeClr val="tx1"/>
                </a:solidFill>
                <a:effectLst/>
                <a:latin typeface="+mn-lt"/>
                <a:ea typeface="+mn-ea"/>
                <a:cs typeface="+mn-cs"/>
              </a:rPr>
              <a:t>推出百分比</a:t>
            </a:r>
          </a:p>
          <a:p>
            <a:endParaRPr lang="en-US" altLang="zh-CN" dirty="0"/>
          </a:p>
          <a:p>
            <a:r>
              <a:rPr lang="zh-CN" altLang="en-US" sz="1200" b="0" i="0" kern="1200" dirty="0">
                <a:solidFill>
                  <a:schemeClr val="tx1"/>
                </a:solidFill>
                <a:effectLst/>
                <a:latin typeface="+mn-lt"/>
                <a:ea typeface="+mn-ea"/>
                <a:cs typeface="+mn-cs"/>
              </a:rPr>
              <a:t>对于</a:t>
            </a:r>
            <a:r>
              <a:rPr lang="en" altLang="zh-CN" sz="1200" b="0" i="0" kern="1200" dirty="0">
                <a:solidFill>
                  <a:schemeClr val="tx1"/>
                </a:solidFill>
                <a:effectLst/>
                <a:latin typeface="+mn-lt"/>
                <a:ea typeface="+mn-ea"/>
                <a:cs typeface="+mn-cs"/>
              </a:rPr>
              <a:t>Android</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还会发布</a:t>
            </a:r>
            <a:r>
              <a:rPr lang="en" altLang="zh-CN" sz="1200" b="0" i="0" kern="1200" dirty="0">
                <a:solidFill>
                  <a:schemeClr val="tx1"/>
                </a:solidFill>
                <a:effectLst/>
                <a:latin typeface="+mn-lt"/>
                <a:ea typeface="+mn-ea"/>
                <a:cs typeface="+mn-cs"/>
              </a:rPr>
              <a:t>Alpha</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Beta</a:t>
            </a:r>
            <a:r>
              <a:rPr lang="zh-CN" altLang="en-US" sz="1200" b="0" i="0" kern="1200" dirty="0">
                <a:solidFill>
                  <a:schemeClr val="tx1"/>
                </a:solidFill>
                <a:effectLst/>
                <a:latin typeface="+mn-lt"/>
                <a:ea typeface="+mn-ea"/>
                <a:cs typeface="+mn-cs"/>
              </a:rPr>
              <a:t>版本的该应用程序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可通过</a:t>
            </a:r>
            <a:r>
              <a:rPr lang="en" altLang="zh-CN" sz="1200" b="0" i="0" kern="1200" dirty="0">
                <a:solidFill>
                  <a:schemeClr val="tx1"/>
                </a:solidFill>
                <a:effectLst/>
                <a:latin typeface="+mn-lt"/>
                <a:ea typeface="+mn-ea"/>
                <a:cs typeface="+mn-cs"/>
              </a:rPr>
              <a:t>Google Play</a:t>
            </a:r>
            <a:r>
              <a:rPr lang="zh-CN" altLang="en-US" sz="1200" b="0" i="0" kern="1200" dirty="0">
                <a:solidFill>
                  <a:schemeClr val="tx1"/>
                </a:solidFill>
                <a:effectLst/>
                <a:latin typeface="+mn-lt"/>
                <a:ea typeface="+mn-ea"/>
                <a:cs typeface="+mn-cs"/>
              </a:rPr>
              <a:t>商店将其提供给一小部分外部用户，其中包括</a:t>
            </a:r>
            <a:r>
              <a:rPr lang="en-US" altLang="zh-CN" sz="1200" b="0" i="0" kern="1200" dirty="0">
                <a:solidFill>
                  <a:schemeClr val="tx1"/>
                </a:solidFill>
                <a:effectLst/>
                <a:latin typeface="+mn-lt"/>
                <a:ea typeface="+mn-ea"/>
                <a:cs typeface="+mn-cs"/>
              </a:rPr>
              <a:t>10,000</a:t>
            </a:r>
            <a:r>
              <a:rPr lang="zh-CN" altLang="en-US" sz="1200" b="0" i="0" kern="1200" dirty="0">
                <a:solidFill>
                  <a:schemeClr val="tx1"/>
                </a:solidFill>
                <a:effectLst/>
                <a:latin typeface="+mn-lt"/>
                <a:ea typeface="+mn-ea"/>
                <a:cs typeface="+mn-cs"/>
              </a:rPr>
              <a:t>用户。</a:t>
            </a:r>
            <a:r>
              <a:rPr lang="en" altLang="zh-CN" sz="1200" b="0" i="0" kern="1200" dirty="0">
                <a:solidFill>
                  <a:schemeClr val="tx1"/>
                </a:solidFill>
                <a:effectLst/>
                <a:latin typeface="+mn-lt"/>
                <a:ea typeface="+mn-ea"/>
                <a:cs typeface="+mn-cs"/>
              </a:rPr>
              <a:t>Beta</a:t>
            </a:r>
            <a:r>
              <a:rPr lang="zh-CN" altLang="en-US" sz="1200" b="0" i="0" kern="1200" dirty="0">
                <a:solidFill>
                  <a:schemeClr val="tx1"/>
                </a:solidFill>
                <a:effectLst/>
                <a:latin typeface="+mn-lt"/>
                <a:ea typeface="+mn-ea"/>
                <a:cs typeface="+mn-cs"/>
              </a:rPr>
              <a:t>每天从</a:t>
            </a:r>
            <a:r>
              <a:rPr lang="en" altLang="zh-CN" sz="1200" b="0" i="0" kern="1200" dirty="0">
                <a:solidFill>
                  <a:schemeClr val="tx1"/>
                </a:solidFill>
                <a:effectLst/>
                <a:latin typeface="+mn-lt"/>
                <a:ea typeface="+mn-ea"/>
                <a:cs typeface="+mn-cs"/>
              </a:rPr>
              <a:t>Release</a:t>
            </a:r>
            <a:r>
              <a:rPr lang="zh-CN" altLang="en-US" sz="1200" b="0" i="0" kern="1200" dirty="0">
                <a:solidFill>
                  <a:schemeClr val="tx1"/>
                </a:solidFill>
                <a:effectLst/>
                <a:latin typeface="+mn-lt"/>
                <a:ea typeface="+mn-ea"/>
                <a:cs typeface="+mn-cs"/>
              </a:rPr>
              <a:t>分支机构发出一次并提供给更多的外部用户（大约</a:t>
            </a:r>
            <a:r>
              <a:rPr lang="en-US" altLang="zh-CN" sz="1200" b="0" i="0" kern="1200" dirty="0">
                <a:solidFill>
                  <a:schemeClr val="tx1"/>
                </a:solidFill>
                <a:effectLst/>
                <a:latin typeface="+mn-lt"/>
                <a:ea typeface="+mn-ea"/>
                <a:cs typeface="+mn-cs"/>
              </a:rPr>
              <a:t>300</a:t>
            </a:r>
            <a:r>
              <a:rPr lang="zh-CN" altLang="en-US" sz="1200" b="0" i="0" kern="1200" dirty="0">
                <a:solidFill>
                  <a:schemeClr val="tx1"/>
                </a:solidFill>
                <a:effectLst/>
                <a:latin typeface="+mn-lt"/>
                <a:ea typeface="+mn-ea"/>
                <a:cs typeface="+mn-cs"/>
              </a:rPr>
              <a:t>万）</a:t>
            </a:r>
          </a:p>
          <a:p>
            <a:endParaRPr lang="zh-CN" altLang="en-US" sz="1200" b="0" i="0" kern="1200" dirty="0">
              <a:solidFill>
                <a:schemeClr val="tx1"/>
              </a:solidFill>
              <a:effectLst/>
              <a:latin typeface="+mn-lt"/>
              <a:ea typeface="+mn-ea"/>
              <a:cs typeface="+mn-cs"/>
            </a:endParaRPr>
          </a:p>
          <a:p>
            <a:endParaRPr lang="en-US" altLang="zh-CN" dirty="0"/>
          </a:p>
          <a:p>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dirty="0"/>
              <a:t>每次发布和部署都会产生大量数据，共后续分析使用</a:t>
            </a:r>
            <a:endParaRPr lang="en-US" altLang="zh-CN" dirty="0"/>
          </a:p>
          <a:p>
            <a:endParaRPr lang="en-US" altLang="zh-CN" dirty="0"/>
          </a:p>
          <a:p>
            <a:r>
              <a:rPr lang="zh-CN" altLang="en-US" sz="1200" b="0" i="0" kern="1200" dirty="0">
                <a:solidFill>
                  <a:schemeClr val="tx1"/>
                </a:solidFill>
                <a:effectLst/>
                <a:latin typeface="+mn-lt"/>
                <a:ea typeface="+mn-ea"/>
                <a:cs typeface="+mn-cs"/>
              </a:rPr>
              <a:t>修订控制系统记录：这个数据集记录了每次提交和推送，日期，提交的差异的大小（以</a:t>
            </a:r>
            <a:r>
              <a:rPr lang="en" altLang="zh-CN" sz="1200" b="0" i="0" kern="1200" dirty="0">
                <a:solidFill>
                  <a:schemeClr val="tx1"/>
                </a:solidFill>
                <a:effectLst/>
                <a:latin typeface="+mn-lt"/>
                <a:ea typeface="+mn-ea"/>
                <a:cs typeface="+mn-cs"/>
              </a:rPr>
              <a:t>LoC</a:t>
            </a:r>
            <a:r>
              <a:rPr lang="zh-CN" altLang="en-US" sz="1200" b="0" i="0" kern="1200" dirty="0">
                <a:solidFill>
                  <a:schemeClr val="tx1"/>
                </a:solidFill>
                <a:effectLst/>
                <a:latin typeface="+mn-lt"/>
                <a:ea typeface="+mn-ea"/>
                <a:cs typeface="+mn-cs"/>
              </a:rPr>
              <a:t>度量），发行差异的开发者，等等</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崩溃数据库：一个</a:t>
            </a:r>
            <a:r>
              <a:rPr lang="en-US" altLang="zh-CN" sz="1200" b="0" i="0" kern="1200" dirty="0">
                <a:solidFill>
                  <a:schemeClr val="tx1"/>
                </a:solidFill>
                <a:effectLst/>
                <a:latin typeface="+mn-lt"/>
                <a:ea typeface="+mn-ea"/>
                <a:cs typeface="+mn-cs"/>
              </a:rPr>
              <a:t>app</a:t>
            </a:r>
            <a:r>
              <a:rPr lang="zh-CN" altLang="en-US" sz="1200" b="0" i="0" kern="1200" dirty="0">
                <a:solidFill>
                  <a:schemeClr val="tx1"/>
                </a:solidFill>
                <a:effectLst/>
                <a:latin typeface="+mn-lt"/>
                <a:ea typeface="+mn-ea"/>
                <a:cs typeface="+mn-cs"/>
              </a:rPr>
              <a:t>发生崩溃，崩溃报告会自动发送个</a:t>
            </a:r>
            <a:r>
              <a:rPr lang="en-US"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，崩溃报告会受到严格监控，会是否终止发布的依据</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其中：崩溃率是应用质量的直接指标</a:t>
            </a:r>
            <a:endParaRPr lang="en-US" altLang="zh-CN" sz="1200" b="0" i="0" kern="1200" dirty="0">
              <a:solidFill>
                <a:schemeClr val="tx1"/>
              </a:solidFill>
              <a:effectLst/>
              <a:latin typeface="+mn-lt"/>
              <a:ea typeface="+mn-ea"/>
              <a:cs typeface="+mn-cs"/>
            </a:endParaRPr>
          </a:p>
          <a:p>
            <a:r>
              <a:rPr lang="en-GB" altLang="zh-CN" sz="1200" dirty="0">
                <a:solidFill>
                  <a:schemeClr val="bg1"/>
                </a:solidFill>
                <a:latin typeface="Microsoft YaHei" panose="020B0503020204020204" pitchFamily="34" charset="-122"/>
                <a:ea typeface="Microsoft YaHei" panose="020B0503020204020204" pitchFamily="34" charset="-122"/>
              </a:rPr>
              <a:t>Flytrap </a:t>
            </a:r>
            <a:r>
              <a:rPr lang="zh-CN" altLang="en-GB" sz="1200" dirty="0">
                <a:solidFill>
                  <a:schemeClr val="bg1"/>
                </a:solidFill>
                <a:latin typeface="Microsoft YaHei" panose="020B0503020204020204" pitchFamily="34" charset="-122"/>
                <a:ea typeface="Microsoft YaHei" panose="020B0503020204020204" pitchFamily="34" charset="-122"/>
              </a:rPr>
              <a:t>数据库</a:t>
            </a:r>
            <a:r>
              <a:rPr lang="en-GB" altLang="zh-CN" sz="1200" dirty="0">
                <a:solidFill>
                  <a:schemeClr val="bg1"/>
                </a:solidFill>
                <a:latin typeface="Microsoft YaHei" panose="020B0503020204020204" pitchFamily="34" charset="-122"/>
                <a:ea typeface="Microsoft YaHei" panose="020B0503020204020204" pitchFamily="34" charset="-122"/>
              </a:rPr>
              <a:t> </a:t>
            </a:r>
            <a:r>
              <a:rPr lang="zh-CN" altLang="en-US" sz="1200" dirty="0">
                <a:solidFill>
                  <a:schemeClr val="bg1"/>
                </a:solidFill>
                <a:latin typeface="Microsoft YaHei" panose="020B0503020204020204" pitchFamily="34" charset="-122"/>
                <a:ea typeface="Microsoft YaHei" panose="020B0503020204020204" pitchFamily="34" charset="-122"/>
              </a:rPr>
              <a:t>：</a:t>
            </a:r>
            <a:r>
              <a:rPr lang="zh-CN" altLang="en-US" sz="1200" b="0" i="0" kern="1200" dirty="0">
                <a:solidFill>
                  <a:schemeClr val="tx1"/>
                </a:solidFill>
                <a:effectLst/>
                <a:latin typeface="+mn-lt"/>
                <a:ea typeface="+mn-ea"/>
                <a:cs typeface="+mn-cs"/>
              </a:rPr>
              <a:t>包含问题（内部或外部）用户提交的端口，许多用户提交不重要的问题，新功能要求，各种各样的证据建议，有时只是垃圾。</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任务数据库：发布工程管理系统的核心组件，记录将要执行的每个任务以及每个任务需要解决的问题。</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GB" sz="1200" dirty="0">
                <a:solidFill>
                  <a:schemeClr val="bg1"/>
                </a:solidFill>
                <a:latin typeface="Microsoft YaHei" panose="020B0503020204020204" pitchFamily="34" charset="-122"/>
                <a:ea typeface="Microsoft YaHei" panose="020B0503020204020204" pitchFamily="34" charset="-122"/>
              </a:rPr>
              <a:t>任务</a:t>
            </a:r>
            <a:r>
              <a:rPr lang="zh-CN" altLang="en-US" sz="1200" dirty="0">
                <a:solidFill>
                  <a:schemeClr val="bg1"/>
                </a:solidFill>
                <a:latin typeface="Microsoft YaHei" panose="020B0503020204020204" pitchFamily="34" charset="-122"/>
                <a:ea typeface="Microsoft YaHei" panose="020B0503020204020204" pitchFamily="34" charset="-122"/>
              </a:rPr>
              <a:t>数据</a:t>
            </a:r>
            <a:r>
              <a:rPr lang="en-GB" altLang="zh-CN" sz="1200" dirty="0">
                <a:solidFill>
                  <a:schemeClr val="bg1"/>
                </a:solidFill>
                <a:latin typeface="Microsoft YaHei" panose="020B0503020204020204" pitchFamily="34" charset="-122"/>
                <a:ea typeface="Microsoft YaHei" panose="020B0503020204020204" pitchFamily="34" charset="-122"/>
              </a:rPr>
              <a:t> </a:t>
            </a:r>
            <a:r>
              <a:rPr lang="zh-CN" altLang="en-US" sz="1200" dirty="0">
                <a:solidFill>
                  <a:schemeClr val="bg1"/>
                </a:solidFill>
                <a:latin typeface="Microsoft YaHei" panose="020B0503020204020204" pitchFamily="34" charset="-122"/>
                <a:ea typeface="Microsoft YaHei" panose="020B0503020204020204" pitchFamily="34" charset="-122"/>
              </a:rPr>
              <a:t>：</a:t>
            </a:r>
            <a:endParaRPr lang="en-US" altLang="zh-CN" sz="1200" dirty="0">
              <a:solidFill>
                <a:schemeClr val="bg1"/>
              </a:solidFill>
              <a:latin typeface="Microsoft YaHei" panose="020B0503020204020204" pitchFamily="34" charset="-122"/>
              <a:ea typeface="Microsoft YaHei" panose="020B0503020204020204" pitchFamily="34" charset="-122"/>
            </a:endParaRPr>
          </a:p>
          <a:p>
            <a:r>
              <a:rPr lang="zh-CN" altLang="en-GB" sz="1200" dirty="0">
                <a:solidFill>
                  <a:schemeClr val="bg1"/>
                </a:solidFill>
                <a:latin typeface="Microsoft YaHei" panose="020B0503020204020204" pitchFamily="34" charset="-122"/>
                <a:ea typeface="Microsoft YaHei" panose="020B0503020204020204" pitchFamily="34" charset="-122"/>
              </a:rPr>
              <a:t>生产</a:t>
            </a:r>
            <a:r>
              <a:rPr lang="zh-CN" altLang="en-US" sz="1200" dirty="0">
                <a:solidFill>
                  <a:schemeClr val="bg1"/>
                </a:solidFill>
                <a:latin typeface="Microsoft YaHei" panose="020B0503020204020204" pitchFamily="34" charset="-122"/>
                <a:ea typeface="Microsoft YaHei" panose="020B0503020204020204" pitchFamily="34" charset="-122"/>
              </a:rPr>
              <a:t>问题数据库：</a:t>
            </a:r>
            <a:r>
              <a:rPr lang="zh-CN" altLang="en-US" sz="1200" b="0" i="0" kern="1200" dirty="0">
                <a:solidFill>
                  <a:schemeClr val="tx1"/>
                </a:solidFill>
                <a:effectLst/>
                <a:latin typeface="+mn-lt"/>
                <a:ea typeface="+mn-ea"/>
                <a:cs typeface="+mn-cs"/>
              </a:rPr>
              <a:t>确定所有错误生产代码中的代码记录在单独的数据库中并按严重程度进行分类：严重，中等优先级和低优先级，我们使用此数据库中的问题数作为衡量，部署用于生产的软件的质量</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bg1"/>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bg1"/>
                </a:solidFill>
                <a:effectLst/>
                <a:latin typeface="Microsoft YaHei" panose="020B0503020204020204" pitchFamily="34" charset="-122"/>
                <a:ea typeface="Microsoft YaHei" panose="020B0503020204020204" pitchFamily="34" charset="-122"/>
                <a:cs typeface="+mn-cs"/>
              </a:rPr>
              <a:t>每日活跃数：该数据库记录啦</a:t>
            </a:r>
            <a:r>
              <a:rPr lang="en-US" altLang="zh-CN" sz="1200" b="0" i="0" kern="1200" dirty="0">
                <a:solidFill>
                  <a:schemeClr val="bg1"/>
                </a:solidFill>
                <a:effectLst/>
                <a:latin typeface="Microsoft YaHei" panose="020B0503020204020204" pitchFamily="34" charset="-122"/>
                <a:ea typeface="Microsoft YaHei" panose="020B0503020204020204" pitchFamily="34" charset="-122"/>
                <a:cs typeface="+mn-cs"/>
              </a:rPr>
              <a:t>FB</a:t>
            </a:r>
            <a:r>
              <a:rPr lang="zh-CN" altLang="en-US" sz="1200" b="0" i="0" kern="1200" dirty="0">
                <a:solidFill>
                  <a:schemeClr val="bg1"/>
                </a:solidFill>
                <a:effectLst/>
                <a:latin typeface="Microsoft YaHei" panose="020B0503020204020204" pitchFamily="34" charset="-122"/>
                <a:ea typeface="Microsoft YaHei" panose="020B0503020204020204" pitchFamily="34" charset="-122"/>
                <a:cs typeface="+mn-cs"/>
              </a:rPr>
              <a:t>应用的用户数，包括应用的版本号，来衡量质量正常化指标</a:t>
            </a:r>
            <a:endParaRPr lang="en-US" altLang="zh-CN" sz="1200" b="0" i="0" kern="1200" dirty="0">
              <a:solidFill>
                <a:schemeClr val="bg1"/>
              </a:solidFill>
              <a:effectLst/>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bg1"/>
              </a:solidFill>
              <a:effectLst/>
              <a:latin typeface="Microsoft YaHei" panose="020B0503020204020204" pitchFamily="34" charset="-122"/>
              <a:ea typeface="Microsoft YaHei" panose="020B0503020204020204" pitchFamily="34" charset="-122"/>
              <a:cs typeface="+mn-cs"/>
            </a:endParaRPr>
          </a:p>
          <a:p>
            <a:r>
              <a:rPr lang="en-GB" altLang="zh-CN" sz="1200" dirty="0">
                <a:solidFill>
                  <a:schemeClr val="bg1"/>
                </a:solidFill>
                <a:latin typeface="Microsoft YaHei" panose="020B0503020204020204" pitchFamily="34" charset="-122"/>
                <a:ea typeface="Microsoft YaHei" panose="020B0503020204020204" pitchFamily="34" charset="-122"/>
              </a:rPr>
              <a:t>Boiler room</a:t>
            </a:r>
            <a:r>
              <a:rPr lang="zh-CN" altLang="en-US" sz="1200" dirty="0">
                <a:solidFill>
                  <a:schemeClr val="bg1"/>
                </a:solidFill>
                <a:latin typeface="Microsoft YaHei" panose="020B0503020204020204" pitchFamily="34" charset="-122"/>
                <a:ea typeface="Microsoft YaHei" panose="020B0503020204020204" pitchFamily="34" charset="-122"/>
              </a:rPr>
              <a:t> ：</a:t>
            </a:r>
            <a:r>
              <a:rPr lang="zh-CN" altLang="en-US" sz="1200" b="0" i="0" kern="1200" dirty="0">
                <a:solidFill>
                  <a:schemeClr val="tx1"/>
                </a:solidFill>
                <a:effectLst/>
                <a:latin typeface="+mn-lt"/>
                <a:ea typeface="+mn-ea"/>
                <a:cs typeface="+mn-cs"/>
              </a:rPr>
              <a:t>该数据库包含信息关于每个移动部署，包括部署</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更新日期，部署状态，发布分支从中进行构建，重新构建的截止日期租用部署，</a:t>
            </a:r>
            <a:r>
              <a:rPr lang="en" altLang="zh-CN" sz="1200" b="0" i="0" kern="1200" dirty="0">
                <a:solidFill>
                  <a:schemeClr val="tx1"/>
                </a:solidFill>
                <a:effectLst/>
                <a:latin typeface="+mn-lt"/>
                <a:ea typeface="+mn-ea"/>
                <a:cs typeface="+mn-cs"/>
              </a:rPr>
              <a:t>alpha / beta /-</a:t>
            </a:r>
            <a:r>
              <a:rPr lang="zh-CN" altLang="en-US" sz="1200" b="0" i="0" kern="1200" dirty="0">
                <a:solidFill>
                  <a:schemeClr val="tx1"/>
                </a:solidFill>
                <a:effectLst/>
                <a:latin typeface="+mn-lt"/>
                <a:ea typeface="+mn-ea"/>
                <a:cs typeface="+mn-cs"/>
              </a:rPr>
              <a:t>的版本</a:t>
            </a:r>
          </a:p>
          <a:p>
            <a:r>
              <a:rPr lang="zh-CN" altLang="en-US" sz="1200" b="0" i="0" kern="1200" dirty="0">
                <a:solidFill>
                  <a:schemeClr val="tx1"/>
                </a:solidFill>
                <a:effectLst/>
                <a:latin typeface="+mn-lt"/>
                <a:ea typeface="+mn-ea"/>
                <a:cs typeface="+mn-cs"/>
              </a:rPr>
              <a:t>生产版本等</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bg1"/>
              </a:solidFill>
              <a:effectLst/>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覆盖范围。测试尽可能广泛地进行。几乎所有已编写的仍然有用的测试都在运行尽可能合理地这样做。</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反应迅速。捕获回归的速度越快，更容易处理；快速发现问题更容易由开发人员解决，因为代码和代码结构仍是首要任务。例如，并行使用内部版本以便能够提供反馈更快速。目的是能够提供内含烟雾测试结果的开发人员</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分钟的动作。</a:t>
            </a:r>
          </a:p>
          <a:p>
            <a:endParaRPr lang="en-US" altLang="zh-CN" dirty="0"/>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质量。测试应确定手术问题精确。误报和误报需要被最小化。这不仅重要，而且要尽量减少开发人员花费在追踪错误警报上的时间，但是还可以防止测试结果被忽略时间。</a:t>
            </a:r>
          </a:p>
          <a:p>
            <a:endParaRPr lang="en-US" altLang="zh-CN" dirty="0"/>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自动化。测试会尽可能自动执行</a:t>
            </a:r>
            <a:r>
              <a:rPr lang="en" altLang="zh-CN" sz="1200" b="0" i="0" kern="1200" dirty="0" err="1">
                <a:solidFill>
                  <a:schemeClr val="tx1"/>
                </a:solidFill>
                <a:effectLst/>
                <a:latin typeface="+mn-lt"/>
                <a:ea typeface="+mn-ea"/>
                <a:cs typeface="+mn-cs"/>
              </a:rPr>
              <a:t>sible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这使它们可重复，并确保了测试会定期进行。另一个方面</a:t>
            </a:r>
          </a:p>
          <a:p>
            <a:r>
              <a:rPr lang="zh-CN" altLang="en-US" sz="1200" b="0" i="0" kern="1200" dirty="0">
                <a:solidFill>
                  <a:schemeClr val="tx1"/>
                </a:solidFill>
                <a:effectLst/>
                <a:latin typeface="+mn-lt"/>
                <a:ea typeface="+mn-ea"/>
                <a:cs typeface="+mn-cs"/>
              </a:rPr>
              <a:t>自动化证明是有用的：自动找出导致回归的开发商他的代码发生了变化，因此可以立即通知他</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并提供有关检测到的问题的具体细节以及可能导致问题的代码。这个完成了通过比较代码中可能具有的位置导致使用最近应用的代码检测到问题变化。开发此</a:t>
            </a:r>
            <a:r>
              <a:rPr lang="en" altLang="zh-CN" sz="1200" b="0" i="0" kern="1200" dirty="0">
                <a:solidFill>
                  <a:schemeClr val="tx1"/>
                </a:solidFill>
                <a:effectLst/>
                <a:latin typeface="+mn-lt"/>
                <a:ea typeface="+mn-ea"/>
                <a:cs typeface="+mn-cs"/>
              </a:rPr>
              <a:t>ca-</a:t>
            </a:r>
            <a:r>
              <a:rPr lang="zh-CN" altLang="en-US" sz="1200" b="0" i="0" kern="1200" dirty="0">
                <a:solidFill>
                  <a:schemeClr val="tx1"/>
                </a:solidFill>
                <a:effectLst/>
                <a:latin typeface="+mn-lt"/>
                <a:ea typeface="+mn-ea"/>
                <a:cs typeface="+mn-cs"/>
              </a:rPr>
              <a:t>因为只有在质量达到高。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优先级。测试需要大量计算资源，如果要穷尽和响应同时。由于资源总是有限的，因此优先测试策略势在必行。例如，当将更改推送到</a:t>
            </a:r>
            <a:r>
              <a:rPr lang="en"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分支时，磨碎测试仅在应用程序的那些部分上进行</a:t>
            </a:r>
          </a:p>
          <a:p>
            <a:r>
              <a:rPr lang="zh-CN" altLang="en-US" sz="1200" b="0" i="0" kern="1200" dirty="0">
                <a:solidFill>
                  <a:schemeClr val="tx1"/>
                </a:solidFill>
                <a:effectLst/>
                <a:latin typeface="+mn-lt"/>
                <a:ea typeface="+mn-ea"/>
                <a:cs typeface="+mn-cs"/>
              </a:rPr>
              <a:t>可能会受到更改的影响，而不是运行完整的测试套件。这使它可以向开发人员提供关键测试结果</a:t>
            </a:r>
          </a:p>
          <a:p>
            <a:r>
              <a:rPr lang="zh-CN" altLang="en-US" sz="1200" b="0" i="0" kern="1200" dirty="0">
                <a:solidFill>
                  <a:schemeClr val="tx1"/>
                </a:solidFill>
                <a:effectLst/>
                <a:latin typeface="+mn-lt"/>
                <a:ea typeface="+mn-ea"/>
                <a:cs typeface="+mn-cs"/>
              </a:rPr>
              <a:t>更快速。完整的集成测试可通过</a:t>
            </a:r>
            <a:r>
              <a:rPr lang="en" altLang="zh-CN" sz="1200" b="0" i="0" kern="1200" dirty="0" err="1">
                <a:solidFill>
                  <a:schemeClr val="tx1"/>
                </a:solidFill>
                <a:effectLst/>
                <a:latin typeface="+mn-lt"/>
                <a:ea typeface="+mn-ea"/>
                <a:cs typeface="+mn-cs"/>
              </a:rPr>
              <a:t>ev</a:t>
            </a:r>
            <a:r>
              <a:rPr lang="en"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a:t>
            </a:r>
            <a:r>
              <a:rPr lang="en"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Release</a:t>
            </a:r>
            <a:r>
              <a:rPr lang="zh-CN" altLang="en-US" sz="1200" b="0" i="0" kern="1200" dirty="0">
                <a:solidFill>
                  <a:schemeClr val="tx1"/>
                </a:solidFill>
                <a:effectLst/>
                <a:latin typeface="+mn-lt"/>
                <a:ea typeface="+mn-ea"/>
                <a:cs typeface="+mn-cs"/>
              </a:rPr>
              <a:t>分支上只有几个小时。</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22851386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单元测试：这些白盒测试主要验证目标单元的逻辑。有限的单元测试是手动运行的在开发环境中使用</a:t>
            </a:r>
            <a:r>
              <a:rPr lang="en" altLang="zh-CN" sz="1200" b="0" i="0" kern="1200" dirty="0" err="1">
                <a:solidFill>
                  <a:schemeClr val="tx1"/>
                </a:solidFill>
                <a:effectLst/>
                <a:latin typeface="+mn-lt"/>
                <a:ea typeface="+mn-ea"/>
                <a:cs typeface="+mn-cs"/>
              </a:rPr>
              <a:t>XCTest</a:t>
            </a:r>
            <a:r>
              <a:rPr lang="en" altLang="zh-CN" sz="1200" b="0" i="0" kern="1200" dirty="0">
                <a:solidFill>
                  <a:schemeClr val="tx1"/>
                </a:solidFill>
                <a:effectLst/>
                <a:latin typeface="+mn-lt"/>
                <a:ea typeface="+mn-ea"/>
                <a:cs typeface="+mn-cs"/>
              </a:rPr>
              <a:t> [11]</a:t>
            </a:r>
            <a:r>
              <a:rPr lang="zh-CN" altLang="en-US" sz="1200" b="0" i="0" kern="1200" dirty="0">
                <a:solidFill>
                  <a:schemeClr val="tx1"/>
                </a:solidFill>
                <a:effectLst/>
                <a:latin typeface="+mn-lt"/>
                <a:ea typeface="+mn-ea"/>
                <a:cs typeface="+mn-cs"/>
              </a:rPr>
              <a:t>之类的工具在</a:t>
            </a:r>
            <a:r>
              <a:rPr lang="en" altLang="zh-CN" sz="1200" b="0" i="0" kern="1200" dirty="0">
                <a:solidFill>
                  <a:schemeClr val="tx1"/>
                </a:solidFill>
                <a:effectLst/>
                <a:latin typeface="+mn-lt"/>
                <a:ea typeface="+mn-ea"/>
                <a:cs typeface="+mn-cs"/>
              </a:rPr>
              <a:t>XCode</a:t>
            </a:r>
            <a:r>
              <a:rPr lang="zh-CN" altLang="en-US" sz="1200" b="0" i="0" kern="1200" dirty="0">
                <a:solidFill>
                  <a:schemeClr val="tx1"/>
                </a:solidFill>
                <a:effectLst/>
                <a:latin typeface="+mn-lt"/>
                <a:ea typeface="+mn-ea"/>
                <a:cs typeface="+mn-cs"/>
              </a:rPr>
              <a:t>或</a:t>
            </a:r>
            <a:r>
              <a:rPr lang="en" altLang="zh-CN" sz="1200" b="0" i="0" kern="1200" dirty="0">
                <a:solidFill>
                  <a:schemeClr val="tx1"/>
                </a:solidFill>
                <a:effectLst/>
                <a:latin typeface="+mn-lt"/>
                <a:ea typeface="+mn-ea"/>
                <a:cs typeface="+mn-cs"/>
              </a:rPr>
              <a:t>Android Studio</a:t>
            </a:r>
            <a:r>
              <a:rPr lang="zh-CN" altLang="en-US" sz="1200" b="0" i="0" kern="1200" dirty="0">
                <a:solidFill>
                  <a:schemeClr val="tx1"/>
                </a:solidFill>
                <a:effectLst/>
                <a:latin typeface="+mn-lt"/>
                <a:ea typeface="+mn-ea"/>
                <a:cs typeface="+mn-cs"/>
              </a:rPr>
              <a:t>上，</a:t>
            </a:r>
            <a:r>
              <a:rPr lang="en" altLang="zh-CN" sz="1200" b="0" i="0" kern="1200" dirty="0">
                <a:solidFill>
                  <a:schemeClr val="tx1"/>
                </a:solidFill>
                <a:effectLst/>
                <a:latin typeface="+mn-lt"/>
                <a:ea typeface="+mn-ea"/>
                <a:cs typeface="+mn-cs"/>
              </a:rPr>
              <a:t>JUnit [12]</a:t>
            </a:r>
            <a:r>
              <a:rPr lang="zh-CN" altLang="en-US" sz="1200" b="0" i="0" kern="1200" dirty="0">
                <a:solidFill>
                  <a:schemeClr val="tx1"/>
                </a:solidFill>
                <a:effectLst/>
                <a:latin typeface="+mn-lt"/>
                <a:ea typeface="+mn-ea"/>
                <a:cs typeface="+mn-cs"/>
              </a:rPr>
              <a:t>或</a:t>
            </a:r>
            <a:r>
              <a:rPr lang="en" altLang="zh-CN" sz="1200" b="0" i="0" kern="1200" dirty="0" err="1">
                <a:solidFill>
                  <a:schemeClr val="tx1"/>
                </a:solidFill>
                <a:effectLst/>
                <a:latin typeface="+mn-lt"/>
                <a:ea typeface="+mn-ea"/>
                <a:cs typeface="+mn-cs"/>
              </a:rPr>
              <a:t>Robolectric</a:t>
            </a:r>
            <a:r>
              <a:rPr lang="en" altLang="zh-CN" sz="1200" b="0" i="0" kern="1200" dirty="0">
                <a:solidFill>
                  <a:schemeClr val="tx1"/>
                </a:solidFill>
                <a:effectLst/>
                <a:latin typeface="+mn-lt"/>
                <a:ea typeface="+mn-ea"/>
                <a:cs typeface="+mn-cs"/>
              </a:rPr>
              <a:t> [13]</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在服务器上运行更广泛以及自动化的单元测试，基于模拟器。</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静态分析：此分析确定潜在的空指针取消引用，资源泄漏和内存泄漏。是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原因异常通常是资源泄漏的根本原因，因此该工具要谨慎确定在哪里这些特殊的泄漏可能会发生。</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构建测试：这些测试确定代码是否正确构建。</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快照测试：这些测试生成屏幕视图和组件的图像，然后逐像素进行比较像素，以以前的快照版本</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集成测试：这些标准（黑盒）回归测试测试应用程序的关键功能和关键流程。他们通常在模拟器上运行，并且不一定特定于设备。而且他们雇用学位范围：“烟雾测试”主要针对代码（差异）的特定更改或高级目标功能</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长尾集成测试运行全套回归测试，并针对实时运行服务器，以便它们还涵盖客户端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服务器集成。</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性能测试：这些测试在移动实验室运行，以按照所述对性能和资源使用情况的回归进行分类。以上。</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容量测试：这些测试可验证应用程序是否未超出各种指定的容量限制。</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一致性测试：这些测试可验证应用程序是否符合各种要求。</a:t>
            </a:r>
          </a:p>
          <a:p>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这些测试在开发和部署周期：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预推测试。开发人员将频繁运行单元在开发代码时在她的</a:t>
            </a:r>
            <a:r>
              <a:rPr lang="en" altLang="zh-CN" sz="1200" b="0" i="0" kern="1200" dirty="0">
                <a:solidFill>
                  <a:schemeClr val="tx1"/>
                </a:solidFill>
                <a:effectLst/>
                <a:latin typeface="+mn-lt"/>
                <a:ea typeface="+mn-ea"/>
                <a:cs typeface="+mn-cs"/>
              </a:rPr>
              <a:t>PC /</a:t>
            </a:r>
            <a:r>
              <a:rPr lang="zh-CN" altLang="en-US" sz="1200" b="0" i="0" kern="1200" dirty="0">
                <a:solidFill>
                  <a:schemeClr val="tx1"/>
                </a:solidFill>
                <a:effectLst/>
                <a:latin typeface="+mn-lt"/>
                <a:ea typeface="+mn-ea"/>
                <a:cs typeface="+mn-cs"/>
              </a:rPr>
              <a:t>笔记本电脑上进行测试。鉴于</a:t>
            </a:r>
          </a:p>
          <a:p>
            <a:r>
              <a:rPr lang="zh-CN" altLang="en-US" sz="1200" b="0" i="0" kern="1200" dirty="0">
                <a:solidFill>
                  <a:schemeClr val="tx1"/>
                </a:solidFill>
                <a:effectLst/>
                <a:latin typeface="+mn-lt"/>
                <a:ea typeface="+mn-ea"/>
                <a:cs typeface="+mn-cs"/>
              </a:rPr>
              <a:t>应用程序的大小以及开发的有限能力</a:t>
            </a:r>
            <a:r>
              <a:rPr lang="en" altLang="zh-CN" sz="1200" b="0" i="0" kern="1200" dirty="0">
                <a:solidFill>
                  <a:schemeClr val="tx1"/>
                </a:solidFill>
                <a:effectLst/>
                <a:latin typeface="+mn-lt"/>
                <a:ea typeface="+mn-ea"/>
                <a:cs typeface="+mn-cs"/>
              </a:rPr>
              <a:t>PC</a:t>
            </a:r>
            <a:r>
              <a:rPr lang="zh-CN" altLang="en-US" sz="1200" b="0" i="0" kern="1200" dirty="0">
                <a:solidFill>
                  <a:schemeClr val="tx1"/>
                </a:solidFill>
                <a:effectLst/>
                <a:latin typeface="+mn-lt"/>
                <a:ea typeface="+mn-ea"/>
                <a:cs typeface="+mn-cs"/>
              </a:rPr>
              <a:t>和笔记本电脑，将进行更广泛的单元测试模拟环境中的服务器。开发人员还可以手动调用表中列出的其他任何测试，静态分析和一些集成测试最常见的调用。最后一点，没有单独的测试团队，需要代码审查才能将任何代码推送到</a:t>
            </a:r>
            <a:r>
              <a:rPr lang="en"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分支。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在推。当开发人员认为自己的改变是完成并正常工作，她开始推动她更改为</a:t>
            </a:r>
            <a:r>
              <a:rPr lang="en"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分支。在实际推送之前</a:t>
            </a:r>
            <a:r>
              <a:rPr lang="en" altLang="zh-CN" sz="1200" b="0" i="0" kern="1200" dirty="0">
                <a:solidFill>
                  <a:schemeClr val="tx1"/>
                </a:solidFill>
                <a:effectLst/>
                <a:latin typeface="+mn-lt"/>
                <a:ea typeface="+mn-ea"/>
                <a:cs typeface="+mn-cs"/>
              </a:rPr>
              <a:t>curs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会自动运行一些测试以确定是否应阻止推送。其中包括</a:t>
            </a:r>
            <a:r>
              <a:rPr lang="en-US" altLang="zh-CN" sz="1200" b="0" i="0" kern="1200" dirty="0">
                <a:solidFill>
                  <a:schemeClr val="tx1"/>
                </a:solidFill>
                <a:effectLst/>
                <a:latin typeface="+mn-lt"/>
                <a:ea typeface="+mn-ea"/>
                <a:cs typeface="+mn-cs"/>
              </a:rPr>
              <a:t>-</a:t>
            </a:r>
            <a:r>
              <a:rPr lang="en" altLang="zh-CN" sz="1200" b="0" i="0" kern="1200" dirty="0" err="1">
                <a:solidFill>
                  <a:schemeClr val="tx1"/>
                </a:solidFill>
                <a:effectLst/>
                <a:latin typeface="+mn-lt"/>
                <a:ea typeface="+mn-ea"/>
                <a:cs typeface="+mn-cs"/>
              </a:rPr>
              <a:t>dard</a:t>
            </a:r>
            <a:r>
              <a:rPr lang="zh-CN" altLang="en-US" sz="1200" b="0" i="0" kern="1200" dirty="0">
                <a:solidFill>
                  <a:schemeClr val="tx1"/>
                </a:solidFill>
                <a:effectLst/>
                <a:latin typeface="+mn-lt"/>
                <a:ea typeface="+mn-ea"/>
                <a:cs typeface="+mn-cs"/>
              </a:rPr>
              <a:t>单元测试以及大量可验证的烟雾测试频繁使用的功能及其关键流程正常运行。此外，还会运行测试以确保使用更改进行构建</a:t>
            </a:r>
          </a:p>
          <a:p>
            <a:r>
              <a:rPr lang="zh-CN" altLang="en-US" sz="1200" b="0" i="0" kern="1200" dirty="0">
                <a:solidFill>
                  <a:schemeClr val="tx1"/>
                </a:solidFill>
                <a:effectLst/>
                <a:latin typeface="+mn-lt"/>
                <a:ea typeface="+mn-ea"/>
                <a:cs typeface="+mn-cs"/>
              </a:rPr>
              <a:t>正常工作。但是，由于全面构建是需要时间的，因此源代码密集型，此处的构建测试仅测试依赖项</a:t>
            </a:r>
          </a:p>
          <a:p>
            <a:r>
              <a:rPr lang="zh-CN" altLang="en-US" sz="1200" b="0" i="0" kern="1200" dirty="0">
                <a:solidFill>
                  <a:schemeClr val="tx1"/>
                </a:solidFill>
                <a:effectLst/>
                <a:latin typeface="+mn-lt"/>
                <a:ea typeface="+mn-ea"/>
                <a:cs typeface="+mn-cs"/>
              </a:rPr>
              <a:t>几层深。</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使用合约的人工测试小组（大约</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名）测试移动应用。他们进行各种烟雾测试，边缘情况测试，以确保应用程序表现正常。的测试团队主要用于测试新功能，尚未创建自动化测试。最后，他们是</a:t>
            </a:r>
          </a:p>
          <a:p>
            <a:r>
              <a:rPr lang="zh-CN" altLang="en-US" sz="1200" b="0" i="0" kern="1200" dirty="0">
                <a:solidFill>
                  <a:schemeClr val="tx1"/>
                </a:solidFill>
                <a:effectLst/>
                <a:latin typeface="+mn-lt"/>
                <a:ea typeface="+mn-ea"/>
                <a:cs typeface="+mn-cs"/>
              </a:rPr>
              <a:t>语言翻译完成后负责</a:t>
            </a:r>
            <a:r>
              <a:rPr lang="en" altLang="zh-CN" sz="1200" b="0" i="0" kern="1200" dirty="0">
                <a:solidFill>
                  <a:schemeClr val="tx1"/>
                </a:solidFill>
                <a:effectLst/>
                <a:latin typeface="+mn-lt"/>
                <a:ea typeface="+mn-ea"/>
                <a:cs typeface="+mn-cs"/>
              </a:rPr>
              <a:t>UI</a:t>
            </a:r>
            <a:r>
              <a:rPr lang="zh-CN" altLang="en-US" sz="1200" b="0" i="0" kern="1200" dirty="0">
                <a:solidFill>
                  <a:schemeClr val="tx1"/>
                </a:solidFill>
                <a:effectLst/>
                <a:latin typeface="+mn-lt"/>
                <a:ea typeface="+mn-ea"/>
                <a:cs typeface="+mn-cs"/>
              </a:rPr>
              <a:t>测试被添加以评估外观的质量。</a:t>
            </a:r>
          </a:p>
          <a:p>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和乔布斯一样，扎克伯格身上有着强烈的使命感。这种使命感正是扎克伯格可以带领</a:t>
            </a:r>
            <a:r>
              <a:rPr lang="en-US" altLang="zh-CN" dirty="0"/>
              <a:t>Facebook</a:t>
            </a:r>
            <a:r>
              <a:rPr lang="zh-CN" altLang="en-US" dirty="0"/>
              <a:t>不断前行的动力所在。</a:t>
            </a:r>
            <a:endParaRPr lang="en-US" altLang="zh-CN" dirty="0"/>
          </a:p>
          <a:p>
            <a:r>
              <a:rPr lang="en-US" altLang="zh-CN" dirty="0"/>
              <a:t>Facebook</a:t>
            </a:r>
            <a:r>
              <a:rPr lang="zh-CN" altLang="en-US" dirty="0"/>
              <a:t>的使命是让世界变得更加开放、共享。</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内容源自：葛俊老师课程。</a:t>
            </a:r>
            <a:r>
              <a:rPr lang="en-US" altLang="zh-CN" dirty="0"/>
              <a:t> </a:t>
            </a:r>
            <a:r>
              <a:rPr lang="zh-CN" altLang="en-US" dirty="0"/>
              <a:t>国内对标：腾讯，字节跳动。</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hlinkClick r:id="rId3"/>
              </a:rPr>
              <a:t>https://www.infoq.cn/article/IHfKjKdmyZcLv3PjkCom</a:t>
            </a:r>
            <a:endParaRPr lang="en-US" altLang="zh-CN" dirty="0"/>
          </a:p>
          <a:p>
            <a:r>
              <a:rPr lang="zh-CN" altLang="en-US" sz="700" dirty="0"/>
              <a:t>图片来源：在</a:t>
            </a:r>
            <a:r>
              <a:rPr lang="zh-CN" altLang="en-US" sz="700" dirty="0">
                <a:hlinkClick r:id="rId4"/>
              </a:rPr>
              <a:t> </a:t>
            </a:r>
            <a:r>
              <a:rPr lang="en-US" altLang="zh-CN" sz="700" dirty="0" err="1">
                <a:hlinkClick r:id="rId4"/>
              </a:rPr>
              <a:t>QCon</a:t>
            </a:r>
            <a:r>
              <a:rPr lang="en-US" altLang="zh-CN" sz="700" dirty="0">
                <a:hlinkClick r:id="rId4"/>
              </a:rPr>
              <a:t> </a:t>
            </a:r>
            <a:r>
              <a:rPr lang="zh-CN" altLang="en-US" sz="700" dirty="0">
                <a:hlinkClick r:id="rId4"/>
              </a:rPr>
              <a:t>上海 </a:t>
            </a:r>
            <a:r>
              <a:rPr lang="en-US" altLang="zh-CN" sz="700" dirty="0">
                <a:hlinkClick r:id="rId4"/>
              </a:rPr>
              <a:t>2018 </a:t>
            </a:r>
            <a:r>
              <a:rPr lang="zh-CN" altLang="en-US" sz="700" dirty="0">
                <a:hlinkClick r:id="rId4"/>
              </a:rPr>
              <a:t>大会</a:t>
            </a:r>
            <a:r>
              <a:rPr lang="zh-CN" altLang="en-US" sz="700" dirty="0"/>
              <a:t>上，施磊讲师做了</a:t>
            </a:r>
            <a:r>
              <a:rPr lang="en-US" altLang="zh-CN" sz="700" dirty="0"/>
              <a:t>《</a:t>
            </a:r>
            <a:r>
              <a:rPr lang="zh-CN" altLang="en-US" sz="700" dirty="0"/>
              <a:t>增长黑客</a:t>
            </a:r>
            <a:r>
              <a:rPr lang="en-US" altLang="zh-CN" sz="700" dirty="0"/>
              <a:t>——</a:t>
            </a:r>
            <a:r>
              <a:rPr lang="zh-CN" altLang="en-US" sz="700" dirty="0"/>
              <a:t>工作在 </a:t>
            </a:r>
            <a:r>
              <a:rPr lang="en-US" altLang="zh-CN" sz="700" dirty="0" err="1"/>
              <a:t>Airbnb</a:t>
            </a:r>
            <a:r>
              <a:rPr lang="en-US" altLang="zh-CN" sz="700" dirty="0"/>
              <a:t> </a:t>
            </a:r>
            <a:r>
              <a:rPr lang="zh-CN" altLang="en-US" sz="700" dirty="0"/>
              <a:t>和 </a:t>
            </a:r>
            <a:r>
              <a:rPr lang="en-US" altLang="zh-CN" sz="700" dirty="0"/>
              <a:t>Facebook </a:t>
            </a:r>
            <a:r>
              <a:rPr lang="zh-CN" altLang="en-US" sz="700" dirty="0"/>
              <a:t>的经历</a:t>
            </a:r>
            <a:r>
              <a:rPr lang="en-US" altLang="zh-CN" sz="700" dirty="0"/>
              <a:t>》</a:t>
            </a:r>
            <a:r>
              <a:rPr lang="zh-CN" altLang="en-US" sz="700" dirty="0"/>
              <a:t>主题演讲</a:t>
            </a:r>
            <a:endParaRPr lang="en-US" altLang="zh-CN" sz="700" dirty="0"/>
          </a:p>
          <a:p>
            <a:endParaRPr lang="en-US" altLang="zh-CN" sz="700" dirty="0"/>
          </a:p>
          <a:p>
            <a:r>
              <a:rPr lang="en-US" altLang="zh-CN" sz="700" dirty="0"/>
              <a:t>Facebook</a:t>
            </a:r>
            <a:r>
              <a:rPr lang="zh-CN" altLang="en-US" sz="700" dirty="0"/>
              <a:t>的创立始于扎克伯格的一个并不是很成熟的想法：想连接这个世界，却把他从一个创业家转变为企业家，这个过程中磕磕绊绊，十分不易。一开始并不是奔着盈利去的。</a:t>
            </a:r>
            <a:endParaRPr lang="en-US" altLang="zh-CN" sz="700" dirty="0"/>
          </a:p>
          <a:p>
            <a:endParaRPr lang="en-US" altLang="zh-CN" sz="700" dirty="0"/>
          </a:p>
          <a:p>
            <a:r>
              <a:rPr lang="zh-CN" altLang="en-US" sz="700" dirty="0"/>
              <a:t>保持独立和拥有绝对控制权。</a:t>
            </a:r>
            <a:endParaRPr lang="en-US" altLang="zh-CN" sz="700" dirty="0"/>
          </a:p>
          <a:p>
            <a:endParaRPr lang="en-US" altLang="zh-CN" sz="700" dirty="0"/>
          </a:p>
          <a:p>
            <a:r>
              <a:rPr lang="zh-CN" altLang="en-US" sz="700" dirty="0"/>
              <a:t>从维亚康姆到雅虎再到微软，他们的收购价格不断攀升，但是仅仅</a:t>
            </a:r>
            <a:r>
              <a:rPr lang="en-US" altLang="zh-CN" sz="700" dirty="0"/>
              <a:t>20</a:t>
            </a:r>
            <a:r>
              <a:rPr lang="zh-CN" altLang="en-US" sz="700" dirty="0"/>
              <a:t>出头的扎克伯格却不为所动，很多人无法理解扎克伯格的顽固，但是如果把他看成一个有使命感的人物，就可以理解他的行径。他想要的是：改变世界，而这一目标只有靠他亲自来领导</a:t>
            </a:r>
            <a:r>
              <a:rPr lang="en-US" altLang="zh-CN" sz="700" dirty="0"/>
              <a:t>Facebook</a:t>
            </a:r>
            <a:r>
              <a:rPr lang="zh-CN" altLang="en-US" sz="700" dirty="0"/>
              <a:t>才能完成。</a:t>
            </a:r>
            <a:endParaRPr lang="en-US" altLang="zh-CN" sz="700"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内容来源：</a:t>
            </a:r>
            <a:r>
              <a:rPr lang="en-US" altLang="zh-CN" dirty="0"/>
              <a:t>《</a:t>
            </a:r>
            <a:r>
              <a:rPr lang="zh-CN" altLang="en-US" dirty="0"/>
              <a:t>像扎克伯格一样思考</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solidFill>
                  <a:schemeClr val="bg1"/>
                </a:solidFill>
                <a:latin typeface="微软雅黑" panose="020B0503020204020204" pitchFamily="34" charset="-122"/>
                <a:ea typeface="微软雅黑" panose="020B0503020204020204" pitchFamily="34" charset="-122"/>
              </a:rPr>
              <a:t>扎克伯格每年都会给自己立</a:t>
            </a:r>
            <a:r>
              <a:rPr lang="en-US" altLang="zh-CN" dirty="0">
                <a:solidFill>
                  <a:schemeClr val="bg1"/>
                </a:solidFill>
                <a:latin typeface="微软雅黑" panose="020B0503020204020204" pitchFamily="34" charset="-122"/>
                <a:ea typeface="微软雅黑" panose="020B0503020204020204" pitchFamily="34" charset="-122"/>
              </a:rPr>
              <a:t>Flag</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dirty="0">
                <a:solidFill>
                  <a:schemeClr val="bg1"/>
                </a:solidFill>
                <a:latin typeface="微软雅黑" panose="020B0503020204020204" pitchFamily="34" charset="-122"/>
                <a:ea typeface="微软雅黑" panose="020B0503020204020204" pitchFamily="34" charset="-122"/>
              </a:rPr>
              <a:t>2019</a:t>
            </a:r>
            <a:r>
              <a:rPr lang="zh-CN" altLang="en-US" dirty="0">
                <a:solidFill>
                  <a:schemeClr val="bg1"/>
                </a:solidFill>
                <a:latin typeface="微软雅黑" panose="020B0503020204020204" pitchFamily="34" charset="-122"/>
                <a:ea typeface="微软雅黑" panose="020B0503020204020204" pitchFamily="34" charset="-122"/>
              </a:rPr>
              <a:t>年：主持一系列关于在社会中技术的未来的公开讨论，包括技术的机遇、挑战、希望、焦虑等。</a:t>
            </a:r>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2018</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en-US" altLang="zh-CN" sz="700" b="1" dirty="0"/>
              <a:t>Facebook</a:t>
            </a:r>
            <a:r>
              <a:rPr lang="zh-CN" altLang="en-US" sz="700" b="1" dirty="0"/>
              <a:t>有很多工作要做：无论是保护我们的社区免受虐待和憎恨，捍卫民族国家的干涉，或确保在</a:t>
            </a:r>
            <a:r>
              <a:rPr lang="en-US" altLang="zh-CN" sz="700" b="1" dirty="0"/>
              <a:t>Facebook</a:t>
            </a:r>
            <a:r>
              <a:rPr lang="zh-CN" altLang="en-US" sz="700" b="1" dirty="0"/>
              <a:t>上花费的时间是高效值得的。我的</a:t>
            </a:r>
            <a:r>
              <a:rPr lang="en-US" altLang="zh-CN" sz="700" b="1" dirty="0"/>
              <a:t>2018</a:t>
            </a:r>
            <a:r>
              <a:rPr lang="zh-CN" altLang="en-US" sz="700" b="1" dirty="0"/>
              <a:t>年的挑战就是要集中精力解决这些重要问题</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2017</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走遍并拜访美国的每一个州</a:t>
            </a:r>
            <a:r>
              <a:rPr lang="zh-CN" altLang="en-US" sz="700" dirty="0"/>
              <a:t>；</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2016</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全年跑步 </a:t>
            </a:r>
            <a:r>
              <a:rPr lang="en-US" altLang="zh-CN" sz="700" b="1" dirty="0"/>
              <a:t>365</a:t>
            </a:r>
            <a:r>
              <a:rPr lang="zh-CN" altLang="en-US" sz="700" b="1" dirty="0"/>
              <a:t>英里并开发私人</a:t>
            </a:r>
            <a:r>
              <a:rPr lang="en-US" altLang="zh-CN" sz="700" b="1" dirty="0"/>
              <a:t>AI </a:t>
            </a:r>
            <a:r>
              <a:rPr lang="zh-CN" altLang="en-US" sz="700" b="1" dirty="0"/>
              <a:t>助手；</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2015</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dirty="0"/>
              <a:t>每个月读两本新书，重点学习不同的文化、信仰、历史和科技；</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2014</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每天写一封感谢信</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2013</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每天跟 </a:t>
            </a:r>
            <a:r>
              <a:rPr lang="en-US" altLang="zh-CN" sz="700" b="1" dirty="0"/>
              <a:t>Facebook</a:t>
            </a:r>
            <a:r>
              <a:rPr lang="zh-CN" altLang="en-US" sz="700" b="1" dirty="0"/>
              <a:t>以外的人见面；</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2012</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dirty="0"/>
              <a:t>坚持每天写代码；</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2011</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dirty="0"/>
              <a:t>只吃自己亲手屠宰的动物；</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2010</a:t>
            </a:r>
            <a:r>
              <a:rPr lang="zh-CN" altLang="en-US" b="0" i="0" dirty="0">
                <a:solidFill>
                  <a:schemeClr val="bg1"/>
                </a:solidFill>
                <a:effectLst/>
                <a:latin typeface="微软雅黑" panose="020B0503020204020204" pitchFamily="34" charset="-122"/>
                <a:ea typeface="微软雅黑" panose="020B0503020204020204" pitchFamily="34" charset="-122"/>
              </a:rPr>
              <a:t>年：学习中文</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2009</a:t>
            </a:r>
            <a:r>
              <a:rPr lang="zh-CN" altLang="en-US" b="0" i="0" dirty="0">
                <a:solidFill>
                  <a:schemeClr val="bg1"/>
                </a:solidFill>
                <a:effectLst/>
                <a:latin typeface="微软雅黑" panose="020B0503020204020204" pitchFamily="34" charset="-122"/>
                <a:ea typeface="微软雅黑" panose="020B0503020204020204" pitchFamily="34" charset="-122"/>
              </a:rPr>
              <a:t>年：每天坚持戴上领带；</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https://mp.weixin.qq.com/s?src=11&amp;timestamp=1569485730&amp;ver=1875&amp;signature=aof*Z6s4*FV1XNkUbxuqtRtJYn6DZ**OqgTpvrhJ2rWhg-QbsHR1Os*bZz7pheSQeDNG8avTs39IdjCuKqPuKf4Jb2F7NPxq9POpADrmfkzOdTY8R9cu20iMHwDtpdT5&amp;new=1</a:t>
            </a:r>
            <a:endParaRPr lang="zh-CN" altLang="en-US" b="0" i="0" dirty="0">
              <a:solidFill>
                <a:schemeClr val="bg1"/>
              </a:solidFill>
              <a:effectLst/>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79850" y="2979753"/>
            <a:ext cx="12420599" cy="1518920"/>
          </a:xfrm>
          <a:prstGeom prst="rect">
            <a:avLst/>
          </a:prstGeom>
        </p:spPr>
        <p:txBody>
          <a:bodyPr wrap="square" lIns="0" tIns="0" rIns="0" bIns="0">
            <a:spAutoFit/>
          </a:bodyPr>
          <a:lstStyle>
            <a:lvl1pPr algn="ctr">
              <a:defRPr sz="980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type="subTitle" idx="4"/>
          </p:nvPr>
        </p:nvSpPr>
        <p:spPr>
          <a:xfrm>
            <a:off x="2892514" y="5785347"/>
            <a:ext cx="14319071" cy="823302"/>
          </a:xfrm>
          <a:prstGeom prst="rect">
            <a:avLst/>
          </a:prstGeom>
        </p:spPr>
        <p:txBody>
          <a:bodyPr wrap="square" lIns="0" tIns="0" rIns="0" bIns="0">
            <a:spAutoFit/>
          </a:bodyPr>
          <a:lstStyle>
            <a:lvl1pPr>
              <a:defRPr sz="5350" b="0" i="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a:p>
        </p:txBody>
      </p:sp>
      <p:sp>
        <p:nvSpPr>
          <p:cNvPr id="13" name="日期占位符 12"/>
          <p:cNvSpPr>
            <a:spLocks noGrp="1"/>
          </p:cNvSpPr>
          <p:nvPr>
            <p:ph type="dt" sz="half" idx="10"/>
          </p:nvPr>
        </p:nvSpPr>
        <p:spPr/>
        <p:txBody>
          <a:bodyPr/>
          <a:lstStyle/>
          <a:p>
            <a:fld id="{1D8BD707-D9CF-40AE-B4C6-C98DA3205C09}" type="datetimeFigureOut">
              <a:rPr lang="en-US" smtClean="0"/>
              <a:t>11/10/19</a:t>
            </a:fld>
            <a:endParaRPr lang="en-US"/>
          </a:p>
        </p:txBody>
      </p:sp>
      <p:sp>
        <p:nvSpPr>
          <p:cNvPr id="14" name="页脚占位符 13"/>
          <p:cNvSpPr>
            <a:spLocks noGrp="1"/>
          </p:cNvSpPr>
          <p:nvPr>
            <p:ph type="ftr" sz="quarter" idx="11"/>
          </p:nvPr>
        </p:nvSpPr>
        <p:spPr/>
        <p:txBody>
          <a:bodyPr/>
          <a:lstStyle/>
          <a:p>
            <a:endParaRPr kumimoji="1" lang="zh-CN" altLang="en-US"/>
          </a:p>
        </p:txBody>
      </p:sp>
      <p:sp>
        <p:nvSpPr>
          <p:cNvPr id="15" name="灯片编号占位符 14"/>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16"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005205" y="1006475"/>
            <a:ext cx="18093690"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type="body" idx="1" hasCustomPrompt="1"/>
          </p:nvPr>
        </p:nvSpPr>
        <p:spPr>
          <a:xfrm>
            <a:off x="1005204" y="2911475"/>
            <a:ext cx="18093691" cy="6647974"/>
          </a:xfrm>
        </p:spPr>
        <p:txBody>
          <a:bodyPr lIns="0" tIns="0" rIns="0" bIns="0"/>
          <a:lstStyle>
            <a:lvl1pPr>
              <a:defRPr sz="5400" b="0" i="0">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7" name="日期占位符 6"/>
          <p:cNvSpPr>
            <a:spLocks noGrp="1"/>
          </p:cNvSpPr>
          <p:nvPr>
            <p:ph type="dt" sz="half" idx="10"/>
          </p:nvPr>
        </p:nvSpPr>
        <p:spPr/>
        <p:txBody>
          <a:bodyPr/>
          <a:lstStyle/>
          <a:p>
            <a:fld id="{1D8BD707-D9CF-40AE-B4C6-C98DA3205C09}" type="datetimeFigureOut">
              <a:rPr lang="en-US" smtClean="0"/>
              <a:t>11/10/19</a:t>
            </a:fld>
            <a:endParaRPr 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10"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86764" y="651320"/>
            <a:ext cx="18112131"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sz="half" idx="2" hasCustomPrompt="1"/>
          </p:nvPr>
        </p:nvSpPr>
        <p:spPr>
          <a:xfrm>
            <a:off x="1005205"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4" name="Holder 4"/>
          <p:cNvSpPr>
            <a:spLocks noGrp="1"/>
          </p:cNvSpPr>
          <p:nvPr>
            <p:ph sz="half" idx="3" hasCustomPrompt="1"/>
          </p:nvPr>
        </p:nvSpPr>
        <p:spPr>
          <a:xfrm>
            <a:off x="10353611"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8" name="日期占位符 7"/>
          <p:cNvSpPr>
            <a:spLocks noGrp="1"/>
          </p:cNvSpPr>
          <p:nvPr>
            <p:ph type="dt" sz="half" idx="10"/>
          </p:nvPr>
        </p:nvSpPr>
        <p:spPr/>
        <p:txBody>
          <a:bodyPr/>
          <a:lstStyle/>
          <a:p>
            <a:fld id="{1D8BD707-D9CF-40AE-B4C6-C98DA3205C09}" type="datetimeFigureOut">
              <a:rPr lang="en-US" smtClean="0"/>
              <a:t>11/10/19</a:t>
            </a:fld>
            <a:endParaRPr lang="en-US"/>
          </a:p>
        </p:txBody>
      </p:sp>
      <p:sp>
        <p:nvSpPr>
          <p:cNvPr id="9" name="页脚占位符 8"/>
          <p:cNvSpPr>
            <a:spLocks noGrp="1"/>
          </p:cNvSpPr>
          <p:nvPr>
            <p:ph type="ftr" sz="quarter" idx="11"/>
          </p:nvPr>
        </p:nvSpPr>
        <p:spPr/>
        <p:txBody>
          <a:bodyPr/>
          <a:lstStyle/>
          <a:p>
            <a:endParaRPr kumimoji="1" lang="zh-CN" altLang="en-US"/>
          </a:p>
        </p:txBody>
      </p:sp>
      <p:sp>
        <p:nvSpPr>
          <p:cNvPr id="10" name="灯片编号占位符 9"/>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11"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005204" y="854075"/>
            <a:ext cx="18093691"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6" name="日期占位符 5"/>
          <p:cNvSpPr>
            <a:spLocks noGrp="1"/>
          </p:cNvSpPr>
          <p:nvPr>
            <p:ph type="dt" sz="half" idx="10"/>
          </p:nvPr>
        </p:nvSpPr>
        <p:spPr/>
        <p:txBody>
          <a:bodyPr/>
          <a:lstStyle/>
          <a:p>
            <a:fld id="{1D8BD707-D9CF-40AE-B4C6-C98DA3205C09}" type="datetimeFigureOut">
              <a:rPr lang="en-US" smtClean="0"/>
              <a:t>11/10/19</a:t>
            </a:fld>
            <a:endParaRPr lang="en-US"/>
          </a:p>
        </p:txBody>
      </p:sp>
      <p:sp>
        <p:nvSpPr>
          <p:cNvPr id="7" name="页脚占位符 6"/>
          <p:cNvSpPr>
            <a:spLocks noGrp="1"/>
          </p:cNvSpPr>
          <p:nvPr>
            <p:ph type="ftr" sz="quarter" idx="11"/>
          </p:nvPr>
        </p:nvSpPr>
        <p:spPr/>
        <p:txBody>
          <a:bodyPr/>
          <a:lstStyle/>
          <a:p>
            <a:endParaRPr kumimoji="1" lang="zh-CN" altLang="en-US"/>
          </a:p>
        </p:txBody>
      </p:sp>
      <p:sp>
        <p:nvSpPr>
          <p:cNvPr id="8" name="灯片编号占位符 7"/>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9"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05205" y="930275"/>
            <a:ext cx="11697258" cy="1192530"/>
          </a:xfrm>
          <a:prstGeom prst="rect">
            <a:avLst/>
          </a:prstGeom>
        </p:spPr>
        <p:txBody>
          <a:bodyPr wrap="square" lIns="0" tIns="0" rIns="0" bIns="0">
            <a:spAutoFit/>
          </a:bodyPr>
          <a:lstStyle>
            <a:lvl1pPr>
              <a:defRPr sz="7650" b="1" i="0">
                <a:solidFill>
                  <a:srgbClr val="F9CD0E"/>
                </a:solidFill>
                <a:latin typeface="PingFang-SC-Heavy"/>
                <a:cs typeface="PingFang-SC-Heavy"/>
              </a:defRPr>
            </a:lvl1pPr>
          </a:lstStyle>
          <a:p>
            <a:endParaRPr dirty="0"/>
          </a:p>
        </p:txBody>
      </p:sp>
      <p:sp>
        <p:nvSpPr>
          <p:cNvPr id="3" name="Holder 3"/>
          <p:cNvSpPr>
            <a:spLocks noGrp="1"/>
          </p:cNvSpPr>
          <p:nvPr>
            <p:ph type="body" idx="1"/>
          </p:nvPr>
        </p:nvSpPr>
        <p:spPr>
          <a:xfrm>
            <a:off x="1005204" y="2911475"/>
            <a:ext cx="18093691" cy="4985980"/>
          </a:xfrm>
          <a:prstGeom prst="rect">
            <a:avLst/>
          </a:prstGeom>
        </p:spPr>
        <p:txBody>
          <a:bodyPr wrap="square" lIns="0" tIns="0" rIns="0" bIns="0">
            <a:spAutoFit/>
          </a:bodyPr>
          <a:lstStyle>
            <a:lvl1pPr>
              <a:defRPr b="0" i="0">
                <a:solidFill>
                  <a:schemeClr val="tx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11/10/19</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
        <p:nvSpPr>
          <p:cNvPr id="9" name="页脚占位符 8"/>
          <p:cNvSpPr>
            <a:spLocks noGrp="1"/>
          </p:cNvSpPr>
          <p:nvPr>
            <p:ph type="ftr" sz="quarter" idx="3"/>
          </p:nvPr>
        </p:nvSpPr>
        <p:spPr>
          <a:xfrm>
            <a:off x="6659563" y="10623550"/>
            <a:ext cx="6784975" cy="609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defRPr>
          <a:latin typeface="Microsoft YaHei" panose="020B0503020204020204" pitchFamily="34" charset="-122"/>
          <a:ea typeface="Microsoft YaHei" panose="020B0503020204020204" pitchFamily="34" charset="-122"/>
          <a:cs typeface="Microsoft YaHei" panose="020B0503020204020204" pitchFamily="34" charset="-122"/>
        </a:defRPr>
      </a:lvl1pPr>
    </p:titleStyle>
    <p:bodyStyle>
      <a:lvl1pPr marL="0">
        <a:defRPr sz="540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qcon.infoq.cn/2018/shanghai/"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62037" y="3442780"/>
            <a:ext cx="18134013" cy="1625445"/>
          </a:xfrm>
          <a:prstGeom prst="rect">
            <a:avLst/>
          </a:prstGeom>
        </p:spPr>
        <p:txBody>
          <a:bodyPr vert="horz" wrap="square" lIns="0" tIns="12065" rIns="0" bIns="0" rtlCol="0">
            <a:spAutoFit/>
          </a:bodyPr>
          <a:lstStyle/>
          <a:p>
            <a:pPr marL="12700" marR="5080">
              <a:lnSpc>
                <a:spcPct val="100000"/>
              </a:lnSpc>
              <a:spcBef>
                <a:spcPts val="95"/>
              </a:spcBef>
            </a:pP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黑客之道</a:t>
            </a:r>
            <a:r>
              <a:rPr lang="en-US" altLang="zh-CN"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解码</a:t>
            </a:r>
            <a:r>
              <a:rPr lang="en-US" altLang="zh-CN" sz="7200" b="1" spc="30" dirty="0" err="1">
                <a:solidFill>
                  <a:srgbClr val="F9CD0E"/>
                </a:solidFill>
                <a:latin typeface="Microsoft YaHei" panose="020B0503020204020204" pitchFamily="34" charset="-122"/>
                <a:ea typeface="Microsoft YaHei" panose="020B0503020204020204" pitchFamily="34" charset="-122"/>
                <a:cs typeface="苹方" panose="020B0300000000000000" charset="-122"/>
              </a:rPr>
              <a:t>FaceBook</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的</a:t>
            </a:r>
            <a:r>
              <a:rPr lang="en-US" altLang="zh-CN"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DevOps</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之路</a:t>
            </a:r>
            <a:endParaRPr lang="en-US" altLang="zh-CN"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marR="5080" algn="r">
              <a:lnSpc>
                <a:spcPct val="100000"/>
              </a:lnSpc>
              <a:spcBef>
                <a:spcPts val="95"/>
              </a:spcBef>
            </a:pPr>
            <a:endParaRPr sz="2800" dirty="0">
              <a:latin typeface="Microsoft YaHei" panose="020B0503020204020204" pitchFamily="34" charset="-122"/>
              <a:ea typeface="Microsoft YaHei" panose="020B0503020204020204" pitchFamily="34" charset="-122"/>
              <a:cs typeface="苹方" panose="020B0300000000000000" charset="-122"/>
            </a:endParaRPr>
          </a:p>
        </p:txBody>
      </p:sp>
      <p:sp>
        <p:nvSpPr>
          <p:cNvPr id="5" name="object 5"/>
          <p:cNvSpPr txBox="1"/>
          <p:nvPr/>
        </p:nvSpPr>
        <p:spPr>
          <a:xfrm>
            <a:off x="1062037" y="6173311"/>
            <a:ext cx="11580813" cy="2809102"/>
          </a:xfrm>
          <a:prstGeom prst="rect">
            <a:avLst/>
          </a:prstGeom>
        </p:spPr>
        <p:txBody>
          <a:bodyPr vert="horz" wrap="square" lIns="0" tIns="13335" rIns="0" bIns="0" rtlCol="0">
            <a:spAutoFit/>
          </a:bodyPr>
          <a:lstStyle/>
          <a:p>
            <a:pPr marL="12700">
              <a:lnSpc>
                <a:spcPct val="100000"/>
              </a:lnSpc>
              <a:spcBef>
                <a:spcPts val="105"/>
              </a:spcBef>
            </a:pP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DevOps</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案例深度研究战团</a:t>
            </a:r>
            <a:endPar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a:lnSpc>
                <a:spcPct val="100000"/>
              </a:lnSpc>
              <a:spcBef>
                <a:spcPts val="105"/>
              </a:spcBef>
            </a:pPr>
            <a:endPar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a:lnSpc>
                <a:spcPct val="100000"/>
              </a:lnSpc>
              <a:spcBef>
                <a:spcPts val="105"/>
              </a:spcBef>
            </a:pP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2019</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年</a:t>
            </a: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11</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月</a:t>
            </a:r>
            <a:endParaRPr 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p:txBody>
      </p:sp>
      <p:sp>
        <p:nvSpPr>
          <p:cNvPr id="6" name="object 6"/>
          <p:cNvSpPr/>
          <p:nvPr/>
        </p:nvSpPr>
        <p:spPr>
          <a:xfrm flipV="1">
            <a:off x="1266977" y="5560667"/>
            <a:ext cx="17167074" cy="50096"/>
          </a:xfrm>
          <a:custGeom>
            <a:avLst/>
            <a:gdLst/>
            <a:ahLst/>
            <a:cxnLst/>
            <a:rect l="l" t="t" r="r" b="b"/>
            <a:pathLst>
              <a:path w="16021050">
                <a:moveTo>
                  <a:pt x="0" y="0"/>
                </a:moveTo>
                <a:lnTo>
                  <a:pt x="16020454" y="0"/>
                </a:lnTo>
              </a:path>
            </a:pathLst>
          </a:custGeom>
          <a:ln w="10470">
            <a:solidFill>
              <a:srgbClr val="FFFFFF"/>
            </a:solidFill>
          </a:ln>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Facebook</a:t>
            </a:r>
            <a:endParaRPr lang="zh-CN" altLang="en-US" dirty="0"/>
          </a:p>
        </p:txBody>
      </p:sp>
      <p:sp>
        <p:nvSpPr>
          <p:cNvPr id="4" name="Rectangle 14"/>
          <p:cNvSpPr/>
          <p:nvPr/>
        </p:nvSpPr>
        <p:spPr>
          <a:xfrm>
            <a:off x="755650" y="3412337"/>
            <a:ext cx="8991600" cy="6585738"/>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70"/>
          </a:p>
        </p:txBody>
      </p:sp>
      <p:sp>
        <p:nvSpPr>
          <p:cNvPr id="5" name="Rectangle 20"/>
          <p:cNvSpPr/>
          <p:nvPr/>
        </p:nvSpPr>
        <p:spPr>
          <a:xfrm>
            <a:off x="10482816" y="3412337"/>
            <a:ext cx="9094234" cy="6585738"/>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70"/>
          </a:p>
        </p:txBody>
      </p:sp>
      <p:sp>
        <p:nvSpPr>
          <p:cNvPr id="8" name="Title 3"/>
          <p:cNvSpPr txBox="1"/>
          <p:nvPr/>
        </p:nvSpPr>
        <p:spPr>
          <a:xfrm>
            <a:off x="5939219" y="5155243"/>
            <a:ext cx="4032506" cy="47537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3600" b="0" dirty="0">
                <a:solidFill>
                  <a:schemeClr val="bg1"/>
                </a:solidFill>
                <a:latin typeface="+mn-lt"/>
              </a:rPr>
              <a:t>CEO / Founder</a:t>
            </a:r>
          </a:p>
        </p:txBody>
      </p:sp>
      <p:sp>
        <p:nvSpPr>
          <p:cNvPr id="9" name="Title 3"/>
          <p:cNvSpPr txBox="1"/>
          <p:nvPr/>
        </p:nvSpPr>
        <p:spPr>
          <a:xfrm>
            <a:off x="14656084" y="4163110"/>
            <a:ext cx="4032506" cy="562188"/>
          </a:xfrm>
          <a:prstGeom prst="rect">
            <a:avLst/>
          </a:prstGeom>
        </p:spPr>
        <p:txBody>
          <a:bodyPr/>
          <a:lstStyle>
            <a:lvl1pPr>
              <a:lnSpc>
                <a:spcPct val="80000"/>
              </a:lnSpc>
              <a:spcBef>
                <a:spcPct val="0"/>
              </a:spcBef>
              <a:buNone/>
              <a:defRPr sz="2800" b="1" i="0">
                <a:solidFill>
                  <a:srgbClr val="FFC000"/>
                </a:solidFill>
                <a:ea typeface="Bebas Neue" charset="0"/>
                <a:cs typeface="Bebas Neue" charset="0"/>
              </a:defRPr>
            </a:lvl1pPr>
          </a:lstStyle>
          <a:p>
            <a:r>
              <a:rPr lang="en-US" altLang="zh-CN" sz="3600" dirty="0"/>
              <a:t>Sheryl Sandberg</a:t>
            </a:r>
            <a:endParaRPr lang="en-US" sz="3600" dirty="0"/>
          </a:p>
        </p:txBody>
      </p:sp>
      <p:sp>
        <p:nvSpPr>
          <p:cNvPr id="10" name="Title 3"/>
          <p:cNvSpPr txBox="1"/>
          <p:nvPr/>
        </p:nvSpPr>
        <p:spPr>
          <a:xfrm>
            <a:off x="14696582" y="4920252"/>
            <a:ext cx="4032506" cy="47537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3600" b="0" dirty="0">
                <a:solidFill>
                  <a:schemeClr val="bg1"/>
                </a:solidFill>
                <a:latin typeface="+mn-lt"/>
              </a:rPr>
              <a:t>COO/F</a:t>
            </a:r>
            <a:r>
              <a:rPr lang="en-US" altLang="zh-CN" sz="3600" b="0" dirty="0">
                <a:solidFill>
                  <a:schemeClr val="bg1"/>
                </a:solidFill>
                <a:latin typeface="+mn-lt"/>
              </a:rPr>
              <a:t>acebook </a:t>
            </a:r>
            <a:r>
              <a:rPr lang="zh-CN" altLang="en-US" sz="3600" b="0" dirty="0">
                <a:solidFill>
                  <a:schemeClr val="bg1"/>
                </a:solidFill>
                <a:latin typeface="+mn-lt"/>
              </a:rPr>
              <a:t>二当家</a:t>
            </a:r>
            <a:r>
              <a:rPr lang="en-US" sz="3600" b="0" dirty="0">
                <a:solidFill>
                  <a:schemeClr val="bg1"/>
                </a:solidFill>
                <a:latin typeface="+mn-lt"/>
              </a:rPr>
              <a:t> </a:t>
            </a:r>
          </a:p>
        </p:txBody>
      </p:sp>
      <p:cxnSp>
        <p:nvCxnSpPr>
          <p:cNvPr id="11" name="Straight Connector 33"/>
          <p:cNvCxnSpPr/>
          <p:nvPr/>
        </p:nvCxnSpPr>
        <p:spPr>
          <a:xfrm>
            <a:off x="4294400" y="3449620"/>
            <a:ext cx="390917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35"/>
          <p:cNvCxnSpPr/>
          <p:nvPr/>
        </p:nvCxnSpPr>
        <p:spPr>
          <a:xfrm>
            <a:off x="13742111" y="3449620"/>
            <a:ext cx="390917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0688" y="3813540"/>
            <a:ext cx="3811905" cy="2877988"/>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0742" y="3762502"/>
            <a:ext cx="4581389" cy="2785482"/>
          </a:xfrm>
          <a:prstGeom prst="rect">
            <a:avLst/>
          </a:prstGeom>
        </p:spPr>
      </p:pic>
      <p:sp>
        <p:nvSpPr>
          <p:cNvPr id="17" name="Title 3"/>
          <p:cNvSpPr txBox="1"/>
          <p:nvPr/>
        </p:nvSpPr>
        <p:spPr>
          <a:xfrm>
            <a:off x="5965622" y="4444204"/>
            <a:ext cx="3873238" cy="382585"/>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2800" dirty="0">
                <a:solidFill>
                  <a:srgbClr val="FFC000"/>
                </a:solidFill>
                <a:latin typeface="+mn-lt"/>
              </a:rPr>
              <a:t>Mark </a:t>
            </a:r>
            <a:r>
              <a:rPr lang="en-US" sz="3200" dirty="0">
                <a:solidFill>
                  <a:srgbClr val="FFC000"/>
                </a:solidFill>
                <a:latin typeface="+mn-lt"/>
              </a:rPr>
              <a:t>Zuckerberg</a:t>
            </a:r>
            <a:endParaRPr lang="en-US" sz="2800" dirty="0">
              <a:solidFill>
                <a:srgbClr val="FFC000"/>
              </a:solidFill>
              <a:latin typeface="+mn-lt"/>
            </a:endParaRPr>
          </a:p>
        </p:txBody>
      </p:sp>
      <p:sp>
        <p:nvSpPr>
          <p:cNvPr id="19" name="矩形 18"/>
          <p:cNvSpPr/>
          <p:nvPr/>
        </p:nvSpPr>
        <p:spPr>
          <a:xfrm>
            <a:off x="1391257" y="7034745"/>
            <a:ext cx="7054443" cy="2508651"/>
          </a:xfrm>
          <a:prstGeom prst="rect">
            <a:avLst/>
          </a:prstGeom>
        </p:spPr>
        <p:txBody>
          <a:bodyPr/>
          <a:lstStyle/>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最喜欢的三句话：</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1</a:t>
            </a:r>
            <a:r>
              <a:rPr lang="zh-CN" altLang="en-US" sz="2400" dirty="0">
                <a:solidFill>
                  <a:srgbClr val="FFC000"/>
                </a:solidFill>
                <a:latin typeface="微软雅黑" panose="020B0503020204020204" pitchFamily="34" charset="-122"/>
                <a:ea typeface="微软雅黑" panose="020B0503020204020204" pitchFamily="34" charset="-122"/>
                <a:cs typeface="+mn-ea"/>
              </a:rPr>
              <a:t>、维吉尔：“天佑勇者。”</a:t>
            </a: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2</a:t>
            </a:r>
            <a:r>
              <a:rPr lang="zh-CN" altLang="en-US" sz="2400" dirty="0">
                <a:solidFill>
                  <a:srgbClr val="FFC000"/>
                </a:solidFill>
                <a:latin typeface="微软雅黑" panose="020B0503020204020204" pitchFamily="34" charset="-122"/>
                <a:ea typeface="微软雅黑" panose="020B0503020204020204" pitchFamily="34" charset="-122"/>
                <a:cs typeface="+mn-ea"/>
              </a:rPr>
              <a:t>、毕加索：“每一个孩子都是天生的艺术家，问题是长大后如何保持童心。”</a:t>
            </a: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、爱因斯坦：“凡事都应简化到不能再简化。”</a:t>
            </a:r>
          </a:p>
        </p:txBody>
      </p:sp>
      <p:sp>
        <p:nvSpPr>
          <p:cNvPr id="15" name="矩形 14"/>
          <p:cNvSpPr/>
          <p:nvPr/>
        </p:nvSpPr>
        <p:spPr>
          <a:xfrm>
            <a:off x="10539827" y="7215573"/>
            <a:ext cx="9037223" cy="2508651"/>
          </a:xfrm>
          <a:prstGeom prst="rect">
            <a:avLst/>
          </a:prstGeom>
        </p:spPr>
        <p:txBody>
          <a:bodyPr/>
          <a:lstStyle/>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是扎克伯格的绝佳搭档</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2008</a:t>
            </a:r>
            <a:r>
              <a:rPr lang="zh-CN" altLang="en-US" sz="2400" dirty="0">
                <a:solidFill>
                  <a:srgbClr val="FFC000"/>
                </a:solidFill>
                <a:latin typeface="微软雅黑" panose="020B0503020204020204" pitchFamily="34" charset="-122"/>
                <a:ea typeface="微软雅黑" panose="020B0503020204020204" pitchFamily="34" charset="-122"/>
                <a:cs typeface="+mn-ea"/>
              </a:rPr>
              <a:t>年</a:t>
            </a: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月，雪莉</a:t>
            </a:r>
            <a:r>
              <a:rPr lang="en-US" altLang="zh-CN" sz="2400" dirty="0">
                <a:solidFill>
                  <a:srgbClr val="FFC000"/>
                </a:solidFill>
                <a:latin typeface="微软雅黑" panose="020B0503020204020204" pitchFamily="34" charset="-122"/>
                <a:ea typeface="微软雅黑" panose="020B0503020204020204" pitchFamily="34" charset="-122"/>
                <a:cs typeface="+mn-ea"/>
              </a:rPr>
              <a:t>·</a:t>
            </a:r>
            <a:r>
              <a:rPr lang="zh-CN" altLang="en-US" sz="2400" dirty="0">
                <a:solidFill>
                  <a:srgbClr val="FFC000"/>
                </a:solidFill>
                <a:latin typeface="微软雅黑" panose="020B0503020204020204" pitchFamily="34" charset="-122"/>
                <a:ea typeface="微软雅黑" panose="020B0503020204020204" pitchFamily="34" charset="-122"/>
                <a:cs typeface="+mn-ea"/>
              </a:rPr>
              <a:t>桑德伯格应邀出任“脸谱”首席运营官。</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雪莉</a:t>
            </a:r>
            <a:r>
              <a:rPr lang="en-US" altLang="zh-CN" sz="2400" dirty="0">
                <a:solidFill>
                  <a:srgbClr val="FFC000"/>
                </a:solidFill>
                <a:latin typeface="微软雅黑" panose="020B0503020204020204" pitchFamily="34" charset="-122"/>
                <a:ea typeface="微软雅黑" panose="020B0503020204020204" pitchFamily="34" charset="-122"/>
                <a:cs typeface="+mn-ea"/>
              </a:rPr>
              <a:t>·</a:t>
            </a:r>
            <a:r>
              <a:rPr lang="zh-CN" altLang="en-US" sz="2400" dirty="0">
                <a:solidFill>
                  <a:srgbClr val="FFC000"/>
                </a:solidFill>
                <a:latin typeface="微软雅黑" panose="020B0503020204020204" pitchFamily="34" charset="-122"/>
                <a:ea typeface="微软雅黑" panose="020B0503020204020204" pitchFamily="34" charset="-122"/>
                <a:cs typeface="+mn-ea"/>
              </a:rPr>
              <a:t>桑德伯格加盟“脸谱”</a:t>
            </a: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年后，网站员工人数从</a:t>
            </a:r>
            <a:r>
              <a:rPr lang="en-US" altLang="zh-CN" sz="2400" dirty="0">
                <a:solidFill>
                  <a:srgbClr val="FFC000"/>
                </a:solidFill>
                <a:latin typeface="微软雅黑" panose="020B0503020204020204" pitchFamily="34" charset="-122"/>
                <a:ea typeface="微软雅黑" panose="020B0503020204020204" pitchFamily="34" charset="-122"/>
                <a:cs typeface="+mn-ea"/>
              </a:rPr>
              <a:t>130</a:t>
            </a:r>
            <a:r>
              <a:rPr lang="zh-CN" altLang="en-US" sz="2400" dirty="0">
                <a:solidFill>
                  <a:srgbClr val="FFC000"/>
                </a:solidFill>
                <a:latin typeface="微软雅黑" panose="020B0503020204020204" pitchFamily="34" charset="-122"/>
                <a:ea typeface="微软雅黑" panose="020B0503020204020204" pitchFamily="34" charset="-122"/>
                <a:cs typeface="+mn-ea"/>
              </a:rPr>
              <a:t>人增加到</a:t>
            </a:r>
            <a:r>
              <a:rPr lang="en-US" altLang="zh-CN" sz="2400" dirty="0">
                <a:solidFill>
                  <a:srgbClr val="FFC000"/>
                </a:solidFill>
                <a:latin typeface="微软雅黑" panose="020B0503020204020204" pitchFamily="34" charset="-122"/>
                <a:ea typeface="微软雅黑" panose="020B0503020204020204" pitchFamily="34" charset="-122"/>
                <a:cs typeface="+mn-ea"/>
              </a:rPr>
              <a:t>2500</a:t>
            </a:r>
            <a:r>
              <a:rPr lang="zh-CN" altLang="en-US" sz="2400" dirty="0">
                <a:solidFill>
                  <a:srgbClr val="FFC000"/>
                </a:solidFill>
                <a:latin typeface="微软雅黑" panose="020B0503020204020204" pitchFamily="34" charset="-122"/>
                <a:ea typeface="微软雅黑" panose="020B0503020204020204" pitchFamily="34" charset="-122"/>
                <a:cs typeface="+mn-ea"/>
              </a:rPr>
              <a:t>人，全球范围内用户数量从</a:t>
            </a:r>
            <a:r>
              <a:rPr lang="en-US" altLang="zh-CN" sz="2400" dirty="0">
                <a:solidFill>
                  <a:srgbClr val="FFC000"/>
                </a:solidFill>
                <a:latin typeface="微软雅黑" panose="020B0503020204020204" pitchFamily="34" charset="-122"/>
                <a:ea typeface="微软雅黑" panose="020B0503020204020204" pitchFamily="34" charset="-122"/>
                <a:cs typeface="+mn-ea"/>
              </a:rPr>
              <a:t>7000</a:t>
            </a:r>
            <a:r>
              <a:rPr lang="zh-CN" altLang="en-US" sz="2400" dirty="0">
                <a:solidFill>
                  <a:srgbClr val="FFC000"/>
                </a:solidFill>
                <a:latin typeface="微软雅黑" panose="020B0503020204020204" pitchFamily="34" charset="-122"/>
                <a:ea typeface="微软雅黑" panose="020B0503020204020204" pitchFamily="34" charset="-122"/>
                <a:cs typeface="+mn-ea"/>
              </a:rPr>
              <a:t>万增长到</a:t>
            </a:r>
            <a:r>
              <a:rPr lang="en-US" altLang="zh-CN" sz="2400" dirty="0">
                <a:solidFill>
                  <a:srgbClr val="FFC000"/>
                </a:solidFill>
                <a:latin typeface="微软雅黑" panose="020B0503020204020204" pitchFamily="34" charset="-122"/>
                <a:ea typeface="微软雅黑" panose="020B0503020204020204" pitchFamily="34" charset="-122"/>
                <a:cs typeface="+mn-ea"/>
              </a:rPr>
              <a:t>7</a:t>
            </a:r>
            <a:r>
              <a:rPr lang="zh-CN" altLang="en-US" sz="2400" dirty="0">
                <a:solidFill>
                  <a:srgbClr val="FFC000"/>
                </a:solidFill>
                <a:latin typeface="微软雅黑" panose="020B0503020204020204" pitchFamily="34" charset="-122"/>
                <a:ea typeface="微软雅黑" panose="020B0503020204020204" pitchFamily="34" charset="-122"/>
                <a:cs typeface="+mn-ea"/>
              </a:rPr>
              <a:t>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par>
                                <p:cTn id="27" presetID="16" presetClass="entr" presetSubtype="21"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par>
                                <p:cTn id="30" presetID="16" presetClass="entr" presetSubtype="21"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arn(inVertical)">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P spid="9" grpId="0"/>
      <p:bldP spid="10"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8495" y="549275"/>
            <a:ext cx="18093690" cy="923330"/>
          </a:xfrm>
        </p:spPr>
        <p:txBody>
          <a:bodyPr/>
          <a:lstStyle/>
          <a:p>
            <a:r>
              <a:rPr lang="zh-CN" altLang="en-US" sz="6000" dirty="0"/>
              <a:t>扎克伯格的控制权</a:t>
            </a:r>
            <a:r>
              <a:rPr lang="en-US" altLang="zh-CN" sz="6000" dirty="0"/>
              <a:t>—</a:t>
            </a:r>
            <a:r>
              <a:rPr lang="zh-CN" altLang="en-US" sz="6000" dirty="0"/>
              <a:t>朕即国家</a:t>
            </a:r>
          </a:p>
        </p:txBody>
      </p:sp>
      <p:sp>
        <p:nvSpPr>
          <p:cNvPr id="3" name="文本占位符 2"/>
          <p:cNvSpPr>
            <a:spLocks noGrp="1"/>
          </p:cNvSpPr>
          <p:nvPr>
            <p:ph type="body" idx="1"/>
          </p:nvPr>
        </p:nvSpPr>
        <p:spPr>
          <a:xfrm>
            <a:off x="988494" y="2073275"/>
            <a:ext cx="18093691" cy="8309967"/>
          </a:xfrm>
        </p:spPr>
        <p:txBody>
          <a:bodyPr/>
          <a:lstStyle/>
          <a:p>
            <a:pPr>
              <a:lnSpc>
                <a:spcPct val="150000"/>
              </a:lnSpc>
            </a:pPr>
            <a:r>
              <a:rPr lang="zh-CN" altLang="en-US" sz="3600" b="1" dirty="0"/>
              <a:t>扎克伯格是</a:t>
            </a:r>
            <a:r>
              <a:rPr lang="en-US" altLang="zh-CN" sz="3600" b="1" dirty="0"/>
              <a:t>Facebook</a:t>
            </a:r>
            <a:r>
              <a:rPr lang="zh-CN" altLang="en-US" sz="3600" b="1" dirty="0"/>
              <a:t>的灵魂，在</a:t>
            </a:r>
            <a:r>
              <a:rPr lang="en-US" altLang="zh-CN" sz="3600" b="1" dirty="0"/>
              <a:t>Facebook</a:t>
            </a:r>
            <a:r>
              <a:rPr lang="zh-CN" altLang="en-US" sz="3600" b="1" dirty="0"/>
              <a:t>发展的每个阶段，都烙着扎克伯格的个人印记。</a:t>
            </a:r>
            <a:endParaRPr lang="en-US" altLang="zh-CN" sz="3600" b="1" dirty="0"/>
          </a:p>
          <a:p>
            <a:pPr>
              <a:lnSpc>
                <a:spcPct val="150000"/>
              </a:lnSpc>
            </a:pPr>
            <a:r>
              <a:rPr lang="zh-CN" altLang="en-US" sz="3600" b="1" dirty="0"/>
              <a:t>和乔布斯一样，扎克伯格在消费者有更多选择和话语权的世界中对自己的远见深信不疑。</a:t>
            </a:r>
            <a:endParaRPr lang="en-US" altLang="zh-CN" sz="3600" b="1" dirty="0"/>
          </a:p>
          <a:p>
            <a:pPr>
              <a:lnSpc>
                <a:spcPct val="150000"/>
              </a:lnSpc>
            </a:pPr>
            <a:endParaRPr lang="en-US" altLang="zh-CN" sz="3600" b="1" dirty="0"/>
          </a:p>
          <a:p>
            <a:pPr>
              <a:lnSpc>
                <a:spcPct val="150000"/>
              </a:lnSpc>
            </a:pPr>
            <a:r>
              <a:rPr lang="en-US" altLang="zh-CN" sz="3600" b="1" dirty="0"/>
              <a:t>Facebook</a:t>
            </a:r>
            <a:r>
              <a:rPr lang="zh-CN" altLang="en-US" sz="3600" b="1" dirty="0"/>
              <a:t>的每次以重大决策都是扎克伯格决定的，他甚至不用得到其他成员的同意，可自行决定一项重要的决策。</a:t>
            </a:r>
            <a:endParaRPr lang="en-US" altLang="zh-CN" sz="3600" b="1" dirty="0"/>
          </a:p>
          <a:p>
            <a:pPr>
              <a:lnSpc>
                <a:spcPct val="150000"/>
              </a:lnSpc>
            </a:pPr>
            <a:endParaRPr lang="en-US" altLang="zh-CN" sz="3600" b="1" dirty="0"/>
          </a:p>
          <a:p>
            <a:pPr>
              <a:lnSpc>
                <a:spcPct val="150000"/>
              </a:lnSpc>
            </a:pPr>
            <a:r>
              <a:rPr lang="zh-CN" altLang="en-US" sz="3600" b="1" dirty="0"/>
              <a:t>在</a:t>
            </a:r>
            <a:r>
              <a:rPr lang="en-US" altLang="zh-CN" sz="3600" b="1" dirty="0" err="1"/>
              <a:t>facebook</a:t>
            </a:r>
            <a:r>
              <a:rPr lang="zh-CN" altLang="en-US" sz="3600" b="1" dirty="0"/>
              <a:t>内部，扎克伯格就像是一名皇帝，拥有绝对权威。</a:t>
            </a:r>
            <a:endParaRPr lang="en-US" altLang="zh-CN" sz="3600" b="1" dirty="0"/>
          </a:p>
          <a:p>
            <a:pPr>
              <a:lnSpc>
                <a:spcPct val="150000"/>
              </a:lnSpc>
            </a:pPr>
            <a:endParaRPr lang="en-US" altLang="zh-CN" sz="3600" b="1" dirty="0"/>
          </a:p>
          <a:p>
            <a:pPr>
              <a:lnSpc>
                <a:spcPct val="150000"/>
              </a:lnSpc>
            </a:pPr>
            <a:r>
              <a:rPr lang="zh-CN" altLang="en-US" sz="3600" b="1" dirty="0"/>
              <a:t>在成长快速的企业里，领袖应该带着霸气。</a:t>
            </a:r>
            <a:endParaRPr lang="en-US" altLang="zh-CN" sz="3600" b="1" dirty="0"/>
          </a:p>
        </p:txBody>
      </p:sp>
      <p:pic>
        <p:nvPicPr>
          <p:cNvPr id="4" name="图片 3"/>
          <p:cNvPicPr>
            <a:picLocks noChangeAspect="1"/>
          </p:cNvPicPr>
          <p:nvPr/>
        </p:nvPicPr>
        <p:blipFill>
          <a:blip r:embed="rId3"/>
          <a:stretch>
            <a:fillRect/>
          </a:stretch>
        </p:blipFill>
        <p:spPr>
          <a:xfrm>
            <a:off x="16643785" y="6416675"/>
            <a:ext cx="2438400" cy="3195145"/>
          </a:xfrm>
          <a:prstGeom prst="rect">
            <a:avLst/>
          </a:prstGeom>
        </p:spPr>
      </p:pic>
      <p:pic>
        <p:nvPicPr>
          <p:cNvPr id="5" name="图片 4"/>
          <p:cNvPicPr>
            <a:picLocks noChangeAspect="1"/>
          </p:cNvPicPr>
          <p:nvPr/>
        </p:nvPicPr>
        <p:blipFill>
          <a:blip r:embed="rId4"/>
          <a:stretch>
            <a:fillRect/>
          </a:stretch>
        </p:blipFill>
        <p:spPr>
          <a:xfrm>
            <a:off x="13709650" y="6400800"/>
            <a:ext cx="2293585" cy="32110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网络帝国</a:t>
            </a:r>
          </a:p>
        </p:txBody>
      </p:sp>
      <p:sp>
        <p:nvSpPr>
          <p:cNvPr id="3" name="文本占位符 2"/>
          <p:cNvSpPr>
            <a:spLocks noGrp="1"/>
          </p:cNvSpPr>
          <p:nvPr>
            <p:ph type="body" idx="1"/>
          </p:nvPr>
        </p:nvSpPr>
        <p:spPr>
          <a:xfrm>
            <a:off x="1005204" y="2649061"/>
            <a:ext cx="18093691" cy="5416868"/>
          </a:xfrm>
        </p:spPr>
        <p:txBody>
          <a:bodyPr/>
          <a:lstStyle/>
          <a:p>
            <a:r>
              <a:rPr lang="en-US" altLang="zh-CN" sz="4400" dirty="0"/>
              <a:t>Facebook</a:t>
            </a:r>
            <a:r>
              <a:rPr lang="zh-CN" altLang="en-US" sz="4400" dirty="0"/>
              <a:t>人口数量仅次于中国和印度，成为全球第三大“国家”，并且“建立在时间和疆域上没有界限的帝国”</a:t>
            </a:r>
            <a:endParaRPr lang="en-US" altLang="zh-CN" sz="4400" dirty="0"/>
          </a:p>
          <a:p>
            <a:endParaRPr lang="en-US" altLang="zh-CN" sz="4400" dirty="0"/>
          </a:p>
          <a:p>
            <a:endParaRPr lang="en-US" altLang="zh-CN" sz="4400" dirty="0"/>
          </a:p>
          <a:p>
            <a:r>
              <a:rPr lang="zh-CN" altLang="en-US" sz="4400" dirty="0"/>
              <a:t>“让</a:t>
            </a:r>
            <a:r>
              <a:rPr lang="en-US" altLang="zh-CN" sz="4400" dirty="0"/>
              <a:t>5</a:t>
            </a:r>
            <a:r>
              <a:rPr lang="zh-CN" altLang="en-US" sz="4400" dirty="0"/>
              <a:t>亿多人成功连接在一起，并在他们之间绘制社会关系；创造了一套交换信息的崭新系统；改变了人们的生活方式”</a:t>
            </a:r>
            <a:endParaRPr lang="en-US" altLang="zh-CN" sz="4400" dirty="0"/>
          </a:p>
          <a:p>
            <a:endParaRPr lang="en-US" altLang="zh-CN" sz="4400" dirty="0"/>
          </a:p>
          <a:p>
            <a:r>
              <a:rPr lang="en-US" altLang="zh-CN" sz="4400" dirty="0"/>
              <a:t>                         -----</a:t>
            </a:r>
            <a:r>
              <a:rPr lang="zh-CN" altLang="en-US" sz="4400" dirty="0"/>
              <a:t>美国</a:t>
            </a:r>
            <a:r>
              <a:rPr lang="en-US" altLang="zh-CN" sz="4400" dirty="0"/>
              <a:t>《</a:t>
            </a:r>
            <a:r>
              <a:rPr lang="zh-CN" altLang="en-US" sz="4400" dirty="0"/>
              <a:t>时代</a:t>
            </a:r>
            <a:r>
              <a:rPr lang="en-US" altLang="zh-CN" sz="4400" dirty="0"/>
              <a:t>》</a:t>
            </a:r>
            <a:r>
              <a:rPr lang="zh-CN" altLang="en-US" sz="4400" dirty="0"/>
              <a:t>杂志</a:t>
            </a:r>
            <a:r>
              <a:rPr lang="en-US" altLang="zh-CN" sz="4400" dirty="0"/>
              <a:t>2010</a:t>
            </a:r>
            <a:r>
              <a:rPr lang="zh-CN" altLang="en-US" sz="4400" dirty="0"/>
              <a:t>年风云人物 </a:t>
            </a:r>
            <a:endParaRPr lang="en-US" altLang="zh-CN" sz="4400" dirty="0"/>
          </a:p>
        </p:txBody>
      </p:sp>
      <p:pic>
        <p:nvPicPr>
          <p:cNvPr id="4" name="图片 3"/>
          <p:cNvPicPr>
            <a:picLocks noChangeAspect="1"/>
          </p:cNvPicPr>
          <p:nvPr/>
        </p:nvPicPr>
        <p:blipFill>
          <a:blip r:embed="rId3"/>
          <a:stretch>
            <a:fillRect/>
          </a:stretch>
        </p:blipFill>
        <p:spPr>
          <a:xfrm>
            <a:off x="15995650" y="6645275"/>
            <a:ext cx="2819400" cy="39471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549275"/>
            <a:ext cx="18093690" cy="923330"/>
          </a:xfrm>
        </p:spPr>
        <p:txBody>
          <a:bodyPr wrap="square" lIns="0" tIns="0" rIns="0" bIns="0">
            <a:spAutoFit/>
          </a:bodyPr>
          <a:lstStyle/>
          <a:p>
            <a:r>
              <a:rPr lang="zh-CN" altLang="en-US" sz="6000" dirty="0"/>
              <a:t>扎克伯格的挑战</a:t>
            </a:r>
            <a:r>
              <a:rPr lang="en-US" altLang="zh-CN" sz="6000" dirty="0"/>
              <a:t>—</a:t>
            </a:r>
            <a:r>
              <a:rPr lang="zh-CN" altLang="en-US" sz="6000" dirty="0"/>
              <a:t>高度自律</a:t>
            </a:r>
            <a:r>
              <a:rPr lang="en-US" altLang="zh-CN" sz="6000" dirty="0"/>
              <a:t>&amp;</a:t>
            </a:r>
            <a:r>
              <a:rPr lang="zh-CN" altLang="en-US" sz="6000" dirty="0"/>
              <a:t>绝顶聪明</a:t>
            </a:r>
          </a:p>
        </p:txBody>
      </p:sp>
      <p:sp>
        <p:nvSpPr>
          <p:cNvPr id="3" name="文本占位符 2"/>
          <p:cNvSpPr>
            <a:spLocks noGrp="1"/>
          </p:cNvSpPr>
          <p:nvPr>
            <p:ph type="body" idx="1"/>
          </p:nvPr>
        </p:nvSpPr>
        <p:spPr>
          <a:xfrm>
            <a:off x="1005204" y="1772920"/>
            <a:ext cx="18093691" cy="9233297"/>
          </a:xfrm>
        </p:spPr>
        <p:txBody>
          <a:bodyPr/>
          <a:lstStyle/>
          <a:p>
            <a:r>
              <a:rPr lang="zh-CN" altLang="en-US" sz="4000" dirty="0">
                <a:latin typeface="微软雅黑" panose="020B0503020204020204" pitchFamily="34" charset="-122"/>
                <a:ea typeface="微软雅黑" panose="020B0503020204020204" pitchFamily="34" charset="-122"/>
              </a:rPr>
              <a:t>扎克伯格每年都会给自己立</a:t>
            </a:r>
            <a:r>
              <a:rPr lang="en-US" altLang="zh-CN" sz="4000" dirty="0">
                <a:latin typeface="微软雅黑" panose="020B0503020204020204" pitchFamily="34" charset="-122"/>
                <a:ea typeface="微软雅黑" panose="020B0503020204020204" pitchFamily="34" charset="-122"/>
              </a:rPr>
              <a:t>Flag</a:t>
            </a:r>
            <a:r>
              <a:rPr lang="zh-CN" altLang="en-US" sz="4000" dirty="0">
                <a:latin typeface="微软雅黑" panose="020B0503020204020204" pitchFamily="34" charset="-122"/>
                <a:ea typeface="微软雅黑" panose="020B0503020204020204" pitchFamily="34" charset="-122"/>
              </a:rPr>
              <a:t>：</a:t>
            </a:r>
            <a:endParaRPr lang="en-US" altLang="zh-CN" sz="4000" dirty="0">
              <a:latin typeface="微软雅黑" panose="020B0503020204020204" pitchFamily="34" charset="-122"/>
              <a:ea typeface="微软雅黑" panose="020B0503020204020204" pitchFamily="34" charset="-122"/>
            </a:endParaRPr>
          </a:p>
          <a:p>
            <a:endParaRPr lang="en-US" altLang="zh-CN" sz="4000" dirty="0">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2019</a:t>
            </a:r>
            <a:r>
              <a:rPr lang="zh-CN" altLang="en-US" sz="4000" dirty="0">
                <a:latin typeface="微软雅黑" panose="020B0503020204020204" pitchFamily="34" charset="-122"/>
                <a:ea typeface="微软雅黑" panose="020B0503020204020204" pitchFamily="34" charset="-122"/>
              </a:rPr>
              <a:t>年：主持一系列关于在社会中技术的未来的公开讨论，包括技术的机遇、挑战、希望、焦虑等。</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2018</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解决</a:t>
            </a:r>
            <a:r>
              <a:rPr lang="en-US" altLang="zh-CN" sz="4000" kern="1200" dirty="0">
                <a:solidFill>
                  <a:srgbClr val="FFC000"/>
                </a:solidFill>
              </a:rPr>
              <a:t>Facebook</a:t>
            </a:r>
            <a:r>
              <a:rPr lang="zh-CN" altLang="en-US" sz="4000" kern="1200" dirty="0">
                <a:solidFill>
                  <a:srgbClr val="FFC000"/>
                </a:solidFill>
              </a:rPr>
              <a:t>的重要问题</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2017</a:t>
            </a:r>
            <a:r>
              <a:rPr lang="zh-CN" altLang="en-US" sz="4000" dirty="0">
                <a:latin typeface="微软雅黑" panose="020B0503020204020204" pitchFamily="34" charset="-122"/>
                <a:ea typeface="微软雅黑" panose="020B0503020204020204" pitchFamily="34" charset="-122"/>
              </a:rPr>
              <a:t>年：</a:t>
            </a:r>
            <a:r>
              <a:rPr lang="zh-CN" altLang="en-US" sz="4000" kern="1200" dirty="0"/>
              <a:t>走遍并拜访美国的每一个州；</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2016</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全年跑步 </a:t>
            </a:r>
            <a:r>
              <a:rPr lang="en-US" altLang="zh-CN" sz="4000" kern="1200" dirty="0">
                <a:solidFill>
                  <a:srgbClr val="FFC000"/>
                </a:solidFill>
              </a:rPr>
              <a:t>365</a:t>
            </a:r>
            <a:r>
              <a:rPr lang="zh-CN" altLang="en-US" sz="4000" kern="1200" dirty="0">
                <a:solidFill>
                  <a:srgbClr val="FFC000"/>
                </a:solidFill>
              </a:rPr>
              <a:t>英里并开发私人</a:t>
            </a:r>
            <a:r>
              <a:rPr lang="en-US" altLang="zh-CN" sz="4000" kern="1200" dirty="0">
                <a:solidFill>
                  <a:srgbClr val="FFC000"/>
                </a:solidFill>
              </a:rPr>
              <a:t>AI </a:t>
            </a:r>
            <a:r>
              <a:rPr lang="zh-CN" altLang="en-US" sz="4000" kern="1200" dirty="0">
                <a:solidFill>
                  <a:srgbClr val="FFC000"/>
                </a:solidFill>
              </a:rPr>
              <a:t>助手；</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2015</a:t>
            </a:r>
            <a:r>
              <a:rPr lang="zh-CN" altLang="en-US" sz="4000" dirty="0">
                <a:latin typeface="微软雅黑" panose="020B0503020204020204" pitchFamily="34" charset="-122"/>
                <a:ea typeface="微软雅黑" panose="020B0503020204020204" pitchFamily="34" charset="-122"/>
              </a:rPr>
              <a:t>年：</a:t>
            </a:r>
            <a:r>
              <a:rPr lang="zh-CN" altLang="en-US" sz="4000" kern="1200" dirty="0"/>
              <a:t>每个月读两本新书，重点学习不同的文化、信仰、历史和科技；</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2014</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每天写一封感谢信</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2013</a:t>
            </a:r>
            <a:r>
              <a:rPr lang="zh-CN" altLang="en-US" sz="4000" dirty="0">
                <a:latin typeface="微软雅黑" panose="020B0503020204020204" pitchFamily="34" charset="-122"/>
                <a:ea typeface="微软雅黑" panose="020B0503020204020204" pitchFamily="34" charset="-122"/>
              </a:rPr>
              <a:t>年：</a:t>
            </a:r>
            <a:r>
              <a:rPr lang="zh-CN" altLang="en-US" sz="4000" kern="1200" dirty="0"/>
              <a:t>每天跟 </a:t>
            </a:r>
            <a:r>
              <a:rPr lang="en-US" altLang="zh-CN" sz="4000" kern="1200" dirty="0"/>
              <a:t>Facebook</a:t>
            </a:r>
            <a:r>
              <a:rPr lang="zh-CN" altLang="en-US" sz="4000" kern="1200" dirty="0"/>
              <a:t>以外的人见面；</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2012</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坚持每天写代码；</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2011</a:t>
            </a:r>
            <a:r>
              <a:rPr lang="zh-CN" altLang="en-US" sz="4000" dirty="0">
                <a:latin typeface="微软雅黑" panose="020B0503020204020204" pitchFamily="34" charset="-122"/>
                <a:ea typeface="微软雅黑" panose="020B0503020204020204" pitchFamily="34" charset="-122"/>
              </a:rPr>
              <a:t>年：</a:t>
            </a:r>
            <a:r>
              <a:rPr lang="zh-CN" altLang="en-US" sz="4000" kern="1200" dirty="0"/>
              <a:t>只吃自己亲手屠宰的动物；</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2010</a:t>
            </a:r>
            <a:r>
              <a:rPr lang="zh-CN" altLang="en-US" sz="4000" dirty="0">
                <a:solidFill>
                  <a:srgbClr val="FFC000"/>
                </a:solidFill>
                <a:latin typeface="微软雅黑" panose="020B0503020204020204" pitchFamily="34" charset="-122"/>
                <a:ea typeface="微软雅黑" panose="020B0503020204020204" pitchFamily="34" charset="-122"/>
              </a:rPr>
              <a:t>年：学习中文</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2009</a:t>
            </a:r>
            <a:r>
              <a:rPr lang="zh-CN" altLang="en-US" sz="4000" dirty="0">
                <a:latin typeface="微软雅黑" panose="020B0503020204020204" pitchFamily="34" charset="-122"/>
                <a:ea typeface="微软雅黑" panose="020B0503020204020204" pitchFamily="34" charset="-122"/>
              </a:rPr>
              <a:t>年：每天坚持戴上领带；</a:t>
            </a:r>
            <a:endParaRPr lang="en-US" altLang="zh-CN" sz="4000" dirty="0">
              <a:latin typeface="微软雅黑" panose="020B0503020204020204" pitchFamily="34" charset="-122"/>
              <a:ea typeface="微软雅黑" panose="020B0503020204020204" pitchFamily="34" charset="-122"/>
            </a:endParaRPr>
          </a:p>
          <a:p>
            <a:endParaRPr lang="zh-CN" altLang="en-US" sz="4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3910" y="890576"/>
            <a:ext cx="12286360" cy="1015663"/>
          </a:xfrm>
        </p:spPr>
        <p:txBody>
          <a:bodyPr/>
          <a:lstStyle/>
          <a:p>
            <a:r>
              <a:rPr lang="zh-CN" altLang="en-US" sz="6600" dirty="0">
                <a:latin typeface="微软雅黑"/>
                <a:ea typeface="微软雅黑"/>
                <a:cs typeface="Calibri Light"/>
              </a:rPr>
              <a:t>facebook的发展</a:t>
            </a:r>
            <a:endParaRPr lang="zh-CN" altLang="en-US" sz="6600" dirty="0"/>
          </a:p>
        </p:txBody>
      </p:sp>
      <p:sp>
        <p:nvSpPr>
          <p:cNvPr id="22" name="文本框 21"/>
          <p:cNvSpPr txBox="1"/>
          <p:nvPr/>
        </p:nvSpPr>
        <p:spPr>
          <a:xfrm>
            <a:off x="1047550" y="2822969"/>
            <a:ext cx="1801764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200" dirty="0">
                <a:solidFill>
                  <a:schemeClr val="bg1"/>
                </a:solidFill>
                <a:latin typeface="微软雅黑"/>
                <a:ea typeface="微软雅黑"/>
              </a:rPr>
              <a:t>提到Facebook，人们往往联想到“社交网站“，但这绝不能涵盖Facebook所有业务形态。以平台战略为原始驱动力，Facebook不断升级功能体验，拓展产业范围，把多元业务融合进社交主业。</a:t>
            </a:r>
          </a:p>
        </p:txBody>
      </p:sp>
      <p:grpSp>
        <p:nvGrpSpPr>
          <p:cNvPr id="3" name="组合 2"/>
          <p:cNvGrpSpPr/>
          <p:nvPr/>
        </p:nvGrpSpPr>
        <p:grpSpPr>
          <a:xfrm>
            <a:off x="0" y="4897274"/>
            <a:ext cx="19065200" cy="2849581"/>
            <a:chOff x="1908443" y="6319607"/>
            <a:chExt cx="17363807" cy="2849581"/>
          </a:xfrm>
        </p:grpSpPr>
        <p:pic>
          <p:nvPicPr>
            <p:cNvPr id="5" name="图形 25" descr="张开的捧着植物的手"/>
            <p:cNvPicPr>
              <a:picLocks noChangeAspect="1"/>
            </p:cNvPicPr>
            <p:nvPr/>
          </p:nvPicPr>
          <p:blipFill>
            <a:blip r:embed="rId3"/>
            <a:stretch>
              <a:fillRect/>
            </a:stretch>
          </p:blipFill>
          <p:spPr>
            <a:xfrm>
              <a:off x="2953657" y="6319607"/>
              <a:ext cx="660401" cy="660401"/>
            </a:xfrm>
            <a:prstGeom prst="rect">
              <a:avLst/>
            </a:prstGeom>
          </p:spPr>
        </p:pic>
        <p:sp>
          <p:nvSpPr>
            <p:cNvPr id="6" name="箭头: 右 18"/>
            <p:cNvSpPr/>
            <p:nvPr/>
          </p:nvSpPr>
          <p:spPr>
            <a:xfrm>
              <a:off x="2355850" y="7419865"/>
              <a:ext cx="16916400" cy="829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7" name="流程图: 接点 19"/>
            <p:cNvSpPr/>
            <p:nvPr/>
          </p:nvSpPr>
          <p:spPr>
            <a:xfrm>
              <a:off x="2797579" y="7674929"/>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8" name="文本框 7"/>
            <p:cNvSpPr txBox="1"/>
            <p:nvPr/>
          </p:nvSpPr>
          <p:spPr>
            <a:xfrm flipH="1">
              <a:off x="2512510" y="8161562"/>
              <a:ext cx="124868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2004年</a:t>
              </a:r>
            </a:p>
          </p:txBody>
        </p:sp>
        <p:sp>
          <p:nvSpPr>
            <p:cNvPr id="9" name="文本框 8"/>
            <p:cNvSpPr txBox="1"/>
            <p:nvPr/>
          </p:nvSpPr>
          <p:spPr>
            <a:xfrm>
              <a:off x="1908443" y="7053890"/>
              <a:ext cx="239513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创建</a:t>
              </a:r>
              <a:r>
                <a:rPr lang="zh-CN" altLang="en-US" sz="2800" dirty="0">
                  <a:solidFill>
                    <a:srgbClr val="FFC000"/>
                  </a:solidFill>
                  <a:latin typeface="微软雅黑"/>
                  <a:ea typeface="微软雅黑"/>
                  <a:cs typeface="Segoe UI"/>
                </a:rPr>
                <a:t>Facebook</a:t>
              </a:r>
            </a:p>
          </p:txBody>
        </p:sp>
        <p:sp>
          <p:nvSpPr>
            <p:cNvPr id="10" name="流程图: 接点 27"/>
            <p:cNvSpPr/>
            <p:nvPr/>
          </p:nvSpPr>
          <p:spPr>
            <a:xfrm>
              <a:off x="17931816" y="7667167"/>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11" name="文本框 10"/>
            <p:cNvSpPr txBox="1"/>
            <p:nvPr/>
          </p:nvSpPr>
          <p:spPr>
            <a:xfrm flipH="1">
              <a:off x="17522146" y="8205387"/>
              <a:ext cx="13711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2019年</a:t>
              </a:r>
            </a:p>
          </p:txBody>
        </p:sp>
        <p:sp>
          <p:nvSpPr>
            <p:cNvPr id="12" name="文本框 11"/>
            <p:cNvSpPr txBox="1"/>
            <p:nvPr/>
          </p:nvSpPr>
          <p:spPr>
            <a:xfrm>
              <a:off x="17241036" y="6980008"/>
              <a:ext cx="19569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cs typeface="Segoe UI"/>
                </a:rPr>
                <a:t>向未知转型</a:t>
              </a:r>
            </a:p>
          </p:txBody>
        </p:sp>
        <p:sp>
          <p:nvSpPr>
            <p:cNvPr id="13" name="流程图: 接点 30"/>
            <p:cNvSpPr/>
            <p:nvPr/>
          </p:nvSpPr>
          <p:spPr>
            <a:xfrm>
              <a:off x="5069113" y="7658097"/>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14" name="文本框 13"/>
            <p:cNvSpPr txBox="1"/>
            <p:nvPr/>
          </p:nvSpPr>
          <p:spPr>
            <a:xfrm flipH="1">
              <a:off x="4710791" y="8161562"/>
              <a:ext cx="110127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2007年</a:t>
              </a:r>
            </a:p>
          </p:txBody>
        </p:sp>
        <p:sp>
          <p:nvSpPr>
            <p:cNvPr id="15" name="文本框 14"/>
            <p:cNvSpPr txBox="1"/>
            <p:nvPr/>
          </p:nvSpPr>
          <p:spPr>
            <a:xfrm>
              <a:off x="4219121" y="6773609"/>
              <a:ext cx="262662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开放平台</a:t>
              </a:r>
            </a:p>
            <a:p>
              <a:r>
                <a:rPr lang="zh-CN" altLang="en-US" sz="2800" dirty="0">
                  <a:solidFill>
                    <a:srgbClr val="FFC000"/>
                  </a:solidFill>
                  <a:latin typeface="微软雅黑"/>
                  <a:ea typeface="微软雅黑"/>
                  <a:cs typeface="Segoe UI"/>
                </a:rPr>
                <a:t>FacebookPlatform</a:t>
              </a:r>
              <a:endParaRPr lang="zh-CN" sz="2800" dirty="0">
                <a:solidFill>
                  <a:srgbClr val="FFC000"/>
                </a:solidFill>
              </a:endParaRPr>
            </a:p>
          </p:txBody>
        </p:sp>
        <p:sp>
          <p:nvSpPr>
            <p:cNvPr id="16" name="流程图: 接点 33"/>
            <p:cNvSpPr/>
            <p:nvPr/>
          </p:nvSpPr>
          <p:spPr>
            <a:xfrm>
              <a:off x="7437437" y="7667166"/>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17" name="文本框 16"/>
            <p:cNvSpPr txBox="1"/>
            <p:nvPr/>
          </p:nvSpPr>
          <p:spPr>
            <a:xfrm flipH="1">
              <a:off x="7181622" y="8214314"/>
              <a:ext cx="119017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2010年</a:t>
              </a:r>
            </a:p>
          </p:txBody>
        </p:sp>
        <p:sp>
          <p:nvSpPr>
            <p:cNvPr id="18" name="文本框 17"/>
            <p:cNvSpPr txBox="1"/>
            <p:nvPr/>
          </p:nvSpPr>
          <p:spPr>
            <a:xfrm>
              <a:off x="6730004" y="6806102"/>
              <a:ext cx="170905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开发图谱</a:t>
              </a:r>
            </a:p>
            <a:p>
              <a:r>
                <a:rPr lang="zh-CN" altLang="en-US" sz="2800" dirty="0">
                  <a:solidFill>
                    <a:srgbClr val="FFC000"/>
                  </a:solidFill>
                  <a:latin typeface="微软雅黑"/>
                  <a:ea typeface="微软雅黑"/>
                  <a:cs typeface="Segoe UI"/>
                </a:rPr>
                <a:t>Open Graph</a:t>
              </a:r>
            </a:p>
          </p:txBody>
        </p:sp>
        <p:sp>
          <p:nvSpPr>
            <p:cNvPr id="19" name="文本框 18"/>
            <p:cNvSpPr txBox="1"/>
            <p:nvPr/>
          </p:nvSpPr>
          <p:spPr>
            <a:xfrm flipH="1">
              <a:off x="9003391" y="8205387"/>
              <a:ext cx="13330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2</a:t>
              </a:r>
              <a:r>
                <a:rPr lang="zh-CN" altLang="en-US" sz="2800" dirty="0">
                  <a:solidFill>
                    <a:srgbClr val="FFC000"/>
                  </a:solidFill>
                  <a:latin typeface="微软雅黑"/>
                  <a:ea typeface="微软雅黑"/>
                </a:rPr>
                <a:t>年</a:t>
              </a:r>
            </a:p>
          </p:txBody>
        </p:sp>
        <p:sp>
          <p:nvSpPr>
            <p:cNvPr id="20" name="文本框 19"/>
            <p:cNvSpPr txBox="1"/>
            <p:nvPr/>
          </p:nvSpPr>
          <p:spPr>
            <a:xfrm>
              <a:off x="9866323" y="6635575"/>
              <a:ext cx="2213425"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图谱搜索</a:t>
              </a:r>
            </a:p>
            <a:p>
              <a:r>
                <a:rPr lang="zh-CN" altLang="en-US" sz="2800" dirty="0">
                  <a:solidFill>
                    <a:srgbClr val="FFC000"/>
                  </a:solidFill>
                  <a:latin typeface="微软雅黑"/>
                  <a:ea typeface="微软雅黑"/>
                  <a:cs typeface="Segoe UI"/>
                </a:rPr>
                <a:t> Graph Search</a:t>
              </a:r>
            </a:p>
          </p:txBody>
        </p:sp>
        <p:sp>
          <p:nvSpPr>
            <p:cNvPr id="21" name="流程图: 接点 39"/>
            <p:cNvSpPr/>
            <p:nvPr/>
          </p:nvSpPr>
          <p:spPr>
            <a:xfrm>
              <a:off x="9330644" y="7667167"/>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24" name="文本框 23"/>
            <p:cNvSpPr txBox="1"/>
            <p:nvPr/>
          </p:nvSpPr>
          <p:spPr>
            <a:xfrm flipH="1">
              <a:off x="13309160" y="8205387"/>
              <a:ext cx="13330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6</a:t>
              </a:r>
              <a:r>
                <a:rPr lang="zh-CN" altLang="en-US" sz="2800" dirty="0">
                  <a:solidFill>
                    <a:srgbClr val="FFC000"/>
                  </a:solidFill>
                  <a:latin typeface="微软雅黑"/>
                  <a:ea typeface="微软雅黑"/>
                </a:rPr>
                <a:t>年</a:t>
              </a:r>
            </a:p>
          </p:txBody>
        </p:sp>
        <p:sp>
          <p:nvSpPr>
            <p:cNvPr id="25" name="流程图: 接点 39"/>
            <p:cNvSpPr/>
            <p:nvPr/>
          </p:nvSpPr>
          <p:spPr>
            <a:xfrm>
              <a:off x="13672190" y="7684438"/>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28" name="流程图: 接点 39"/>
            <p:cNvSpPr/>
            <p:nvPr/>
          </p:nvSpPr>
          <p:spPr>
            <a:xfrm>
              <a:off x="10780306" y="7666480"/>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29" name="文本框 28"/>
            <p:cNvSpPr txBox="1"/>
            <p:nvPr/>
          </p:nvSpPr>
          <p:spPr>
            <a:xfrm flipH="1">
              <a:off x="10536142" y="8215081"/>
              <a:ext cx="13330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3</a:t>
              </a:r>
              <a:r>
                <a:rPr lang="zh-CN" altLang="en-US" sz="2800" dirty="0">
                  <a:solidFill>
                    <a:srgbClr val="FFC000"/>
                  </a:solidFill>
                  <a:latin typeface="微软雅黑"/>
                  <a:ea typeface="微软雅黑"/>
                </a:rPr>
                <a:t>年</a:t>
              </a:r>
            </a:p>
          </p:txBody>
        </p:sp>
        <p:sp>
          <p:nvSpPr>
            <p:cNvPr id="30" name="文本框 29"/>
            <p:cNvSpPr txBox="1"/>
            <p:nvPr/>
          </p:nvSpPr>
          <p:spPr>
            <a:xfrm>
              <a:off x="8223931" y="6789463"/>
              <a:ext cx="22134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上市</a:t>
              </a:r>
            </a:p>
          </p:txBody>
        </p:sp>
      </p:gr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047" y="887302"/>
            <a:ext cx="1848971" cy="1257300"/>
          </a:xfrm>
          <a:prstGeom prst="rect">
            <a:avLst/>
          </a:prstGeom>
        </p:spPr>
      </p:pic>
      <p:sp>
        <p:nvSpPr>
          <p:cNvPr id="32" name="文本框 31"/>
          <p:cNvSpPr txBox="1"/>
          <p:nvPr/>
        </p:nvSpPr>
        <p:spPr>
          <a:xfrm>
            <a:off x="12389282" y="5177240"/>
            <a:ext cx="243030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发布了未来</a:t>
            </a:r>
            <a:endParaRPr lang="en-US" altLang="zh-CN" sz="2800" dirty="0">
              <a:solidFill>
                <a:srgbClr val="FFC000"/>
              </a:solidFill>
              <a:latin typeface="微软雅黑"/>
              <a:ea typeface="微软雅黑"/>
              <a:cs typeface="Segoe UI"/>
            </a:endParaRPr>
          </a:p>
          <a:p>
            <a:pPr algn="ctr"/>
            <a:r>
              <a:rPr lang="zh-CN" altLang="en-US" sz="2800" dirty="0">
                <a:solidFill>
                  <a:srgbClr val="FFC000"/>
                </a:solidFill>
                <a:latin typeface="微软雅黑"/>
                <a:ea typeface="微软雅黑"/>
                <a:cs typeface="Segoe UI"/>
              </a:rPr>
              <a:t>十年规划</a:t>
            </a:r>
          </a:p>
        </p:txBody>
      </p:sp>
      <p:sp>
        <p:nvSpPr>
          <p:cNvPr id="33" name="文本框 32"/>
          <p:cNvSpPr txBox="1"/>
          <p:nvPr/>
        </p:nvSpPr>
        <p:spPr>
          <a:xfrm flipH="1">
            <a:off x="15077984" y="6703227"/>
            <a:ext cx="14636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8</a:t>
            </a:r>
            <a:r>
              <a:rPr lang="zh-CN" altLang="en-US" sz="2800" dirty="0">
                <a:solidFill>
                  <a:srgbClr val="FFC000"/>
                </a:solidFill>
                <a:latin typeface="微软雅黑"/>
                <a:ea typeface="微软雅黑"/>
              </a:rPr>
              <a:t>年</a:t>
            </a:r>
          </a:p>
        </p:txBody>
      </p:sp>
      <p:sp>
        <p:nvSpPr>
          <p:cNvPr id="34" name="流程图: 接点 39"/>
          <p:cNvSpPr/>
          <p:nvPr/>
        </p:nvSpPr>
        <p:spPr>
          <a:xfrm>
            <a:off x="15533794" y="6244147"/>
            <a:ext cx="372516"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35" name="文本框 34"/>
          <p:cNvSpPr txBox="1"/>
          <p:nvPr/>
        </p:nvSpPr>
        <p:spPr>
          <a:xfrm>
            <a:off x="14413079" y="5166339"/>
            <a:ext cx="24303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ltLang="zh-CN" sz="2800" dirty="0">
                <a:solidFill>
                  <a:srgbClr val="FFC000"/>
                </a:solidFill>
                <a:latin typeface="微软雅黑"/>
                <a:ea typeface="微软雅黑"/>
                <a:cs typeface="Segoe UI"/>
              </a:rPr>
              <a:t>VR</a:t>
            </a:r>
            <a:endParaRPr lang="zh-CN" altLang="en-US" sz="2800" dirty="0">
              <a:solidFill>
                <a:srgbClr val="FFC000"/>
              </a:solidFill>
              <a:latin typeface="微软雅黑"/>
              <a:ea typeface="微软雅黑"/>
              <a:cs typeface="Segoe UI"/>
            </a:endParaRPr>
          </a:p>
        </p:txBody>
      </p:sp>
      <p:sp>
        <p:nvSpPr>
          <p:cNvPr id="36" name="文本框 35"/>
          <p:cNvSpPr txBox="1"/>
          <p:nvPr/>
        </p:nvSpPr>
        <p:spPr>
          <a:xfrm>
            <a:off x="1208813" y="8522683"/>
            <a:ext cx="186926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600" dirty="0">
                <a:solidFill>
                  <a:schemeClr val="bg1"/>
                </a:solidFill>
                <a:latin typeface="微软雅黑"/>
                <a:ea typeface="微软雅黑"/>
              </a:rPr>
              <a:t>让网站有趣比赚钱更重要，有趣和酷是</a:t>
            </a:r>
            <a:r>
              <a:rPr lang="en-US" altLang="zh-CN" sz="3600" dirty="0">
                <a:solidFill>
                  <a:schemeClr val="bg1"/>
                </a:solidFill>
                <a:latin typeface="微软雅黑"/>
                <a:ea typeface="微软雅黑"/>
              </a:rPr>
              <a:t>Facebook</a:t>
            </a:r>
            <a:r>
              <a:rPr lang="zh-CN" altLang="en-US" sz="3600" dirty="0">
                <a:solidFill>
                  <a:schemeClr val="bg1"/>
                </a:solidFill>
                <a:latin typeface="微软雅黑"/>
                <a:ea typeface="微软雅黑"/>
              </a:rPr>
              <a:t>的原则。</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F8</a:t>
            </a:r>
            <a:endParaRPr lang="zh-CN" altLang="en-US" sz="6000" dirty="0"/>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250" y="2987675"/>
            <a:ext cx="6520898" cy="3634442"/>
          </a:xfrm>
          <a:prstGeom prst="flowChartPunchedTape">
            <a:avLst/>
          </a:prstGeom>
        </p:spPr>
      </p:pic>
      <p:sp>
        <p:nvSpPr>
          <p:cNvPr id="25" name="Title 1"/>
          <p:cNvSpPr txBox="1">
            <a:spLocks noGrp="1"/>
          </p:cNvSpPr>
          <p:nvPr>
            <p:ph type="body" idx="1"/>
          </p:nvPr>
        </p:nvSpPr>
        <p:spPr>
          <a:xfrm>
            <a:off x="7766050" y="2606676"/>
            <a:ext cx="11658600" cy="8309967"/>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pPr>
              <a:lnSpc>
                <a:spcPct val="150000"/>
              </a:lnSpc>
            </a:pPr>
            <a:r>
              <a:rPr lang="en-US" altLang="zh-CN" sz="3600" b="0" dirty="0">
                <a:solidFill>
                  <a:schemeClr val="bg1"/>
                </a:solidFill>
              </a:rPr>
              <a:t>Facebook</a:t>
            </a:r>
            <a:r>
              <a:rPr lang="zh-CN" altLang="en-US" sz="3600" b="0" dirty="0">
                <a:solidFill>
                  <a:schemeClr val="bg1"/>
                </a:solidFill>
              </a:rPr>
              <a:t>的开发者大会</a:t>
            </a:r>
            <a:endParaRPr lang="en-US" altLang="zh-CN" sz="3600" b="0" dirty="0">
              <a:solidFill>
                <a:schemeClr val="bg1"/>
              </a:solidFill>
            </a:endParaRPr>
          </a:p>
          <a:p>
            <a:pPr>
              <a:lnSpc>
                <a:spcPct val="150000"/>
              </a:lnSpc>
            </a:pPr>
            <a:r>
              <a:rPr lang="en-US" altLang="zh-CN" sz="3600" b="0" dirty="0">
                <a:solidFill>
                  <a:schemeClr val="bg1"/>
                </a:solidFill>
              </a:rPr>
              <a:t>2007</a:t>
            </a:r>
            <a:r>
              <a:rPr lang="zh-CN" altLang="en-US" sz="3600" b="0" dirty="0">
                <a:solidFill>
                  <a:schemeClr val="bg1"/>
                </a:solidFill>
              </a:rPr>
              <a:t>年，为了更好的推广</a:t>
            </a:r>
            <a:r>
              <a:rPr lang="en-US" altLang="zh-CN" sz="3600" b="0" dirty="0">
                <a:solidFill>
                  <a:schemeClr val="bg1"/>
                </a:solidFill>
              </a:rPr>
              <a:t>Facebook</a:t>
            </a:r>
            <a:r>
              <a:rPr lang="zh-CN" altLang="en-US" sz="3600" b="0" dirty="0">
                <a:solidFill>
                  <a:schemeClr val="bg1"/>
                </a:solidFill>
              </a:rPr>
              <a:t>的平台战略，需要举办一场声势浩大的发布会对外宣称自己的想法，这场发布会称为：</a:t>
            </a:r>
            <a:r>
              <a:rPr lang="en-US" altLang="zh-CN" sz="3600" b="0" dirty="0">
                <a:solidFill>
                  <a:schemeClr val="bg1"/>
                </a:solidFill>
              </a:rPr>
              <a:t>F8</a:t>
            </a:r>
            <a:r>
              <a:rPr lang="zh-CN" altLang="en-US" sz="3600" b="0" dirty="0">
                <a:solidFill>
                  <a:schemeClr val="bg1"/>
                </a:solidFill>
              </a:rPr>
              <a:t>开发者大会，以后每年召开一次。</a:t>
            </a:r>
            <a:endParaRPr lang="en-US" altLang="zh-CN" sz="3600" b="0" dirty="0">
              <a:solidFill>
                <a:schemeClr val="bg1"/>
              </a:solidFill>
            </a:endParaRPr>
          </a:p>
          <a:p>
            <a:pPr>
              <a:lnSpc>
                <a:spcPct val="150000"/>
              </a:lnSpc>
            </a:pPr>
            <a:endParaRPr lang="en-US" altLang="zh-CN" sz="3600" b="0" dirty="0">
              <a:solidFill>
                <a:schemeClr val="bg1"/>
              </a:solidFill>
            </a:endParaRPr>
          </a:p>
          <a:p>
            <a:pPr>
              <a:lnSpc>
                <a:spcPct val="150000"/>
              </a:lnSpc>
            </a:pPr>
            <a:endParaRPr lang="en-US" altLang="zh-CN" sz="3600" b="0" dirty="0">
              <a:solidFill>
                <a:schemeClr val="bg1"/>
              </a:solidFill>
            </a:endParaRPr>
          </a:p>
          <a:p>
            <a:pPr>
              <a:lnSpc>
                <a:spcPct val="150000"/>
              </a:lnSpc>
            </a:pPr>
            <a:r>
              <a:rPr lang="zh-CN" altLang="en-US" sz="3600" dirty="0"/>
              <a:t>为啥叫</a:t>
            </a:r>
            <a:r>
              <a:rPr lang="en-US" altLang="zh-CN" sz="3600" dirty="0"/>
              <a:t>F8??</a:t>
            </a:r>
          </a:p>
          <a:p>
            <a:pPr>
              <a:lnSpc>
                <a:spcPct val="150000"/>
              </a:lnSpc>
            </a:pPr>
            <a:endParaRPr lang="en-US" altLang="zh-CN" sz="3600" b="0" dirty="0">
              <a:solidFill>
                <a:schemeClr val="bg1"/>
              </a:solidFill>
            </a:endParaRPr>
          </a:p>
          <a:p>
            <a:pPr>
              <a:lnSpc>
                <a:spcPct val="150000"/>
              </a:lnSpc>
            </a:pPr>
            <a:endParaRPr lang="en-US" altLang="zh-CN" sz="3600" b="0" dirty="0">
              <a:solidFill>
                <a:schemeClr val="bg1"/>
              </a:solidFill>
            </a:endParaRPr>
          </a:p>
          <a:p>
            <a:pPr>
              <a:lnSpc>
                <a:spcPct val="150000"/>
              </a:lnSpc>
            </a:pPr>
            <a:endParaRPr lang="zh-CN" altLang="en-US" sz="3600" b="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2305" y="374197"/>
            <a:ext cx="18093690" cy="923330"/>
          </a:xfrm>
        </p:spPr>
        <p:txBody>
          <a:bodyPr wrap="square" lIns="0" tIns="0" rIns="0" bIns="0">
            <a:spAutoFit/>
          </a:bodyPr>
          <a:lstStyle/>
          <a:p>
            <a:r>
              <a:rPr lang="en-US" altLang="zh-CN" sz="6000" dirty="0"/>
              <a:t>Facebook </a:t>
            </a:r>
            <a:r>
              <a:rPr lang="zh-CN" altLang="en-US" sz="6000" dirty="0"/>
              <a:t>的业务</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3450" y="3749675"/>
            <a:ext cx="14401800" cy="7199911"/>
          </a:xfrm>
          <a:prstGeom prst="rect">
            <a:avLst/>
          </a:prstGeom>
        </p:spPr>
      </p:pic>
      <p:sp>
        <p:nvSpPr>
          <p:cNvPr id="5" name="文本框 4"/>
          <p:cNvSpPr txBox="1"/>
          <p:nvPr/>
        </p:nvSpPr>
        <p:spPr>
          <a:xfrm>
            <a:off x="662304" y="1781038"/>
            <a:ext cx="19441796" cy="1482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200" dirty="0">
                <a:solidFill>
                  <a:schemeClr val="bg1"/>
                </a:solidFill>
                <a:latin typeface="微软雅黑"/>
                <a:ea typeface="微软雅黑"/>
              </a:rPr>
              <a:t>提到Facebook，人们往往联想到“社交网站“，但这绝不能涵盖Facebook所有业务形态。以平台战略为原始驱动力，Facebook不断升级功能体验，拓展产业范围，把多元业务融合进社交主业。</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2016</a:t>
            </a:r>
            <a:r>
              <a:rPr lang="zh-CN" altLang="en-US" sz="6000" dirty="0"/>
              <a:t>年发布的</a:t>
            </a:r>
            <a:r>
              <a:rPr lang="en-US" altLang="zh-CN" sz="6000" dirty="0"/>
              <a:t>Facebook</a:t>
            </a:r>
            <a:r>
              <a:rPr lang="zh-CN" altLang="en-US" sz="6000" dirty="0"/>
              <a:t>十年路标规划图</a:t>
            </a:r>
          </a:p>
        </p:txBody>
      </p:sp>
      <p:pic>
        <p:nvPicPr>
          <p:cNvPr id="4" name="图片 4"/>
          <p:cNvPicPr>
            <a:picLocks noChangeAspect="1"/>
          </p:cNvPicPr>
          <p:nvPr/>
        </p:nvPicPr>
        <p:blipFill>
          <a:blip r:embed="rId3"/>
          <a:stretch>
            <a:fillRect/>
          </a:stretch>
        </p:blipFill>
        <p:spPr>
          <a:xfrm>
            <a:off x="1005205" y="2759075"/>
            <a:ext cx="16691425" cy="7010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成长的烦恼</a:t>
            </a: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11644" t="16818" r="1235"/>
          <a:stretch>
            <a:fillRect/>
          </a:stretch>
        </p:blipFill>
        <p:spPr>
          <a:xfrm>
            <a:off x="3879850" y="3673475"/>
            <a:ext cx="14359248" cy="6598444"/>
          </a:xfrm>
          <a:prstGeom prst="rect">
            <a:avLst/>
          </a:prstGeom>
        </p:spPr>
      </p:pic>
      <p:sp>
        <p:nvSpPr>
          <p:cNvPr id="5" name="文本框 4"/>
          <p:cNvSpPr txBox="1"/>
          <p:nvPr/>
        </p:nvSpPr>
        <p:spPr>
          <a:xfrm>
            <a:off x="1027430" y="2110820"/>
            <a:ext cx="186926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600" dirty="0">
                <a:solidFill>
                  <a:schemeClr val="bg1"/>
                </a:solidFill>
                <a:latin typeface="微软雅黑"/>
                <a:ea typeface="微软雅黑"/>
              </a:rPr>
              <a:t>在</a:t>
            </a:r>
            <a:r>
              <a:rPr lang="en-US" altLang="zh-CN" sz="3600" dirty="0">
                <a:solidFill>
                  <a:schemeClr val="bg1"/>
                </a:solidFill>
                <a:latin typeface="微软雅黑"/>
                <a:ea typeface="微软雅黑"/>
              </a:rPr>
              <a:t>Facebook</a:t>
            </a:r>
            <a:r>
              <a:rPr lang="zh-CN" altLang="en-US" sz="3600" dirty="0">
                <a:solidFill>
                  <a:schemeClr val="bg1"/>
                </a:solidFill>
                <a:latin typeface="微软雅黑"/>
                <a:ea typeface="微软雅黑"/>
              </a:rPr>
              <a:t>高速发展的过程中，面临着内外各种矛盾和问题，</a:t>
            </a:r>
            <a:r>
              <a:rPr lang="en-US" altLang="zh-CN" sz="3600" dirty="0">
                <a:solidFill>
                  <a:schemeClr val="bg1"/>
                </a:solidFill>
                <a:latin typeface="微软雅黑"/>
                <a:ea typeface="微软雅黑"/>
              </a:rPr>
              <a:t>2018</a:t>
            </a:r>
            <a:r>
              <a:rPr lang="zh-CN" altLang="en-US" sz="3600" dirty="0">
                <a:solidFill>
                  <a:schemeClr val="bg1"/>
                </a:solidFill>
                <a:latin typeface="微软雅黑"/>
                <a:ea typeface="微软雅黑"/>
              </a:rPr>
              <a:t>年隐私门事件全面爆发。</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持续增长的奥密</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4650" y="2378075"/>
            <a:ext cx="13167531" cy="739386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案例研究者（以姓氏拼音排序）</a:t>
            </a:r>
          </a:p>
        </p:txBody>
      </p:sp>
      <p:sp>
        <p:nvSpPr>
          <p:cNvPr id="3" name="文本占位符 2"/>
          <p:cNvSpPr>
            <a:spLocks noGrp="1"/>
          </p:cNvSpPr>
          <p:nvPr>
            <p:ph type="body" idx="1"/>
          </p:nvPr>
        </p:nvSpPr>
        <p:spPr>
          <a:xfrm>
            <a:off x="1005204" y="2759075"/>
            <a:ext cx="18093691" cy="7478970"/>
          </a:xfrm>
        </p:spPr>
        <p:txBody>
          <a:bodyPr/>
          <a:lstStyle/>
          <a:p>
            <a:pPr marL="685800" indent="-685800">
              <a:buFont typeface="Arial" panose="020B0604020202090204" pitchFamily="34" charset="0"/>
              <a:buChar char="•"/>
            </a:pPr>
            <a:r>
              <a:rPr kumimoji="1" lang="zh-CN" altLang="en-US" dirty="0">
                <a:solidFill>
                  <a:srgbClr val="FFC000"/>
                </a:solidFill>
              </a:rPr>
              <a:t>高金梅（</a:t>
            </a:r>
            <a:r>
              <a:rPr kumimoji="1" lang="en-US" altLang="zh-CN" dirty="0">
                <a:solidFill>
                  <a:srgbClr val="FFC000"/>
                </a:solidFill>
              </a:rPr>
              <a:t>G</a:t>
            </a:r>
            <a:r>
              <a:rPr kumimoji="1" lang="zh-CN" altLang="en-US" dirty="0">
                <a:solidFill>
                  <a:srgbClr val="FFC000"/>
                </a:solidFill>
              </a:rPr>
              <a:t>）  </a:t>
            </a:r>
            <a:endParaRPr kumimoji="1" lang="en-US" altLang="zh-CN" dirty="0">
              <a:solidFill>
                <a:srgbClr val="FFC000"/>
              </a:solidFill>
            </a:endParaRPr>
          </a:p>
          <a:p>
            <a:pPr marL="685800" indent="-685800">
              <a:buFont typeface="Arial" panose="020B0604020202090204" pitchFamily="34" charset="0"/>
              <a:buChar char="•"/>
            </a:pPr>
            <a:r>
              <a:rPr kumimoji="1" lang="zh-CN" altLang="en-US" dirty="0"/>
              <a:t>李俊超（</a:t>
            </a:r>
            <a:r>
              <a:rPr kumimoji="1" lang="en-US" altLang="zh-CN" dirty="0"/>
              <a:t>L</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谈佳婧（</a:t>
            </a:r>
            <a:r>
              <a:rPr kumimoji="1" lang="en-US" altLang="zh-CN" dirty="0"/>
              <a:t>T</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潘玉武（</a:t>
            </a:r>
            <a:r>
              <a:rPr kumimoji="1" lang="en-US" altLang="zh-CN" dirty="0"/>
              <a:t>P</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solidFill>
                  <a:srgbClr val="FFFF00"/>
                </a:solidFill>
              </a:rPr>
              <a:t>张楠 （</a:t>
            </a:r>
            <a:r>
              <a:rPr kumimoji="1" lang="en-US" altLang="zh-CN" dirty="0">
                <a:solidFill>
                  <a:srgbClr val="FFFF00"/>
                </a:solidFill>
              </a:rPr>
              <a:t>Z</a:t>
            </a:r>
            <a:r>
              <a:rPr kumimoji="1" lang="zh-CN" altLang="en-US" dirty="0">
                <a:solidFill>
                  <a:srgbClr val="FFFF00"/>
                </a:solidFill>
              </a:rPr>
              <a:t>）</a:t>
            </a:r>
            <a:r>
              <a:rPr kumimoji="1" lang="en-US" altLang="zh-CN" dirty="0">
                <a:solidFill>
                  <a:srgbClr val="FFFF00"/>
                </a:solidFill>
              </a:rPr>
              <a:t>Topic</a:t>
            </a:r>
            <a:r>
              <a:rPr kumimoji="1" lang="zh-CN" altLang="en-US" dirty="0">
                <a:solidFill>
                  <a:srgbClr val="FFFF00"/>
                </a:solidFill>
              </a:rPr>
              <a:t> </a:t>
            </a:r>
            <a:r>
              <a:rPr kumimoji="1" lang="en-US" altLang="zh-CN" dirty="0">
                <a:solidFill>
                  <a:srgbClr val="FFFF00"/>
                </a:solidFill>
              </a:rPr>
              <a:t>Leader</a:t>
            </a:r>
          </a:p>
          <a:p>
            <a:pPr marL="685800" indent="-685800">
              <a:buFont typeface="Arial" panose="020B0604020202090204" pitchFamily="34" charset="0"/>
              <a:buChar char="•"/>
            </a:pPr>
            <a:endParaRPr kumimoji="1" lang="en-US" altLang="zh-CN" dirty="0"/>
          </a:p>
          <a:p>
            <a:pPr marL="685800" indent="-685800">
              <a:buFont typeface="Arial" panose="020B0604020202090204" pitchFamily="34" charset="0"/>
              <a:buChar char="•"/>
            </a:pPr>
            <a:endParaRPr kumimoji="1" lang="en-US" altLang="zh-CN" dirty="0"/>
          </a:p>
          <a:p>
            <a:pPr marL="685800" indent="-685800">
              <a:buFont typeface="Arial" panose="020B0604020202090204" pitchFamily="34" charset="0"/>
              <a:buChar char="•"/>
            </a:pPr>
            <a:r>
              <a:rPr kumimoji="1" lang="en-US" altLang="zh-CN" dirty="0"/>
              <a:t>DevOps</a:t>
            </a:r>
            <a:r>
              <a:rPr kumimoji="1" lang="zh-CN" altLang="en-US" dirty="0"/>
              <a:t>案例研究组委会</a:t>
            </a:r>
            <a:endParaRPr kumimoji="1" lang="en-US" altLang="zh-CN" dirty="0"/>
          </a:p>
          <a:p>
            <a:endParaRPr kumimoji="1"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营收来源</a:t>
            </a:r>
          </a:p>
        </p:txBody>
      </p:sp>
      <p:sp>
        <p:nvSpPr>
          <p:cNvPr id="5" name="Rectangle 14"/>
          <p:cNvSpPr/>
          <p:nvPr/>
        </p:nvSpPr>
        <p:spPr>
          <a:xfrm>
            <a:off x="9945366" y="3292475"/>
            <a:ext cx="8793484" cy="5334000"/>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4"/>
          <p:cNvSpPr/>
          <p:nvPr/>
        </p:nvSpPr>
        <p:spPr>
          <a:xfrm>
            <a:off x="1005205" y="3292475"/>
            <a:ext cx="8467729" cy="5334000"/>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2620" y="4488896"/>
            <a:ext cx="4130503" cy="2581564"/>
          </a:xfrm>
          <a:prstGeom prst="rect">
            <a:avLst/>
          </a:prstGeom>
        </p:spPr>
      </p:pic>
      <p:grpSp>
        <p:nvGrpSpPr>
          <p:cNvPr id="8" name="组合 7"/>
          <p:cNvGrpSpPr/>
          <p:nvPr/>
        </p:nvGrpSpPr>
        <p:grpSpPr>
          <a:xfrm>
            <a:off x="1330332" y="4359275"/>
            <a:ext cx="6223459" cy="2971800"/>
            <a:chOff x="1369349" y="3060420"/>
            <a:chExt cx="3810962" cy="1711270"/>
          </a:xfrm>
        </p:grpSpPr>
        <p:sp>
          <p:nvSpPr>
            <p:cNvPr id="9" name="Rectangle 3"/>
            <p:cNvSpPr txBox="1">
              <a:spLocks noChangeArrowheads="1"/>
            </p:cNvSpPr>
            <p:nvPr/>
          </p:nvSpPr>
          <p:spPr bwMode="auto">
            <a:xfrm>
              <a:off x="1442500" y="3429752"/>
              <a:ext cx="3737811" cy="134193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panose="020B0604020202090204" pitchFamily="34" charset="0"/>
                <a:buNone/>
                <a:defRPr kumimoji="0" sz="1000">
                  <a:solidFill>
                    <a:schemeClr val="bg1">
                      <a:lumMod val="85000"/>
                    </a:schemeClr>
                  </a:solidFill>
                  <a:latin typeface="+mj-ea"/>
                  <a:ea typeface="+mj-ea"/>
                  <a:cs typeface="Tahoma" panose="020B0804030504040204" pitchFamily="34" charset="0"/>
                </a:defRPr>
              </a:lvl1pPr>
            </a:lstStyle>
            <a:p>
              <a:pPr>
                <a:lnSpc>
                  <a:spcPct val="150000"/>
                </a:lnSpc>
              </a:pPr>
              <a:r>
                <a:rPr lang="zh-CN" altLang="en-US" sz="2000" dirty="0">
                  <a:latin typeface="微软雅黑" panose="020B0503020204020204" pitchFamily="34" charset="-122"/>
                  <a:ea typeface="微软雅黑" panose="020B0503020204020204" pitchFamily="34" charset="-122"/>
                </a:rPr>
                <a:t>用户在</a:t>
              </a:r>
              <a:r>
                <a:rPr lang="en-US" altLang="zh-CN" sz="2000" dirty="0">
                  <a:latin typeface="微软雅黑" panose="020B0503020204020204" pitchFamily="34" charset="-122"/>
                  <a:ea typeface="微软雅黑" panose="020B0503020204020204" pitchFamily="34" charset="-122"/>
                </a:rPr>
                <a:t>Facebook</a:t>
              </a:r>
              <a:r>
                <a:rPr lang="zh-CN" altLang="en-US" sz="2000" dirty="0">
                  <a:latin typeface="微软雅黑" panose="020B0503020204020204" pitchFamily="34" charset="-122"/>
                  <a:ea typeface="微软雅黑" panose="020B0503020204020204" pitchFamily="34" charset="-122"/>
                </a:rPr>
                <a:t>平台上购买虚拟或数字商品（绝大部分来自游戏内购买），</a:t>
              </a:r>
              <a:r>
                <a:rPr lang="en-US" altLang="zh-CN" sz="2000" dirty="0" err="1">
                  <a:latin typeface="微软雅黑" panose="020B0503020204020204" pitchFamily="34" charset="-122"/>
                  <a:ea typeface="微软雅黑" panose="020B0503020204020204" pitchFamily="34" charset="-122"/>
                </a:rPr>
                <a:t>facebook</a:t>
              </a:r>
              <a:r>
                <a:rPr lang="zh-CN" altLang="en-US" sz="2000" dirty="0">
                  <a:latin typeface="微软雅黑" panose="020B0503020204020204" pitchFamily="34" charset="-122"/>
                  <a:ea typeface="微软雅黑" panose="020B0503020204020204" pitchFamily="34" charset="-122"/>
                </a:rPr>
                <a:t>会向开发者提取分成，作为平台的服务费；</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FFC000"/>
                  </a:solidFill>
                  <a:latin typeface="微软雅黑" panose="020B0503020204020204" pitchFamily="34" charset="-122"/>
                  <a:ea typeface="微软雅黑" panose="020B0503020204020204" pitchFamily="34" charset="-122"/>
                </a:rPr>
                <a:t>此部分费用进入</a:t>
              </a:r>
              <a:r>
                <a:rPr lang="en-US" altLang="zh-CN" sz="2000" b="1" dirty="0">
                  <a:solidFill>
                    <a:srgbClr val="FFC000"/>
                  </a:solidFill>
                  <a:latin typeface="微软雅黑" panose="020B0503020204020204" pitchFamily="34" charset="-122"/>
                  <a:ea typeface="微软雅黑" panose="020B0503020204020204" pitchFamily="34" charset="-122"/>
                </a:rPr>
                <a:t>2014</a:t>
              </a:r>
              <a:r>
                <a:rPr lang="zh-CN" altLang="en-US" sz="2000" b="1" dirty="0">
                  <a:solidFill>
                    <a:srgbClr val="FFC000"/>
                  </a:solidFill>
                  <a:latin typeface="微软雅黑" panose="020B0503020204020204" pitchFamily="34" charset="-122"/>
                  <a:ea typeface="微软雅黑" panose="020B0503020204020204" pitchFamily="34" charset="-122"/>
                </a:rPr>
                <a:t>年后占比始终低于</a:t>
              </a:r>
              <a:r>
                <a:rPr lang="en-US" altLang="zh-CN" sz="2000" b="1" dirty="0">
                  <a:solidFill>
                    <a:srgbClr val="FFC000"/>
                  </a:solidFill>
                  <a:latin typeface="微软雅黑" panose="020B0503020204020204" pitchFamily="34" charset="-122"/>
                  <a:ea typeface="微软雅黑" panose="020B0503020204020204" pitchFamily="34" charset="-122"/>
                </a:rPr>
                <a:t>10%</a:t>
              </a:r>
            </a:p>
          </p:txBody>
        </p:sp>
        <p:sp>
          <p:nvSpPr>
            <p:cNvPr id="10" name="TextBox 13"/>
            <p:cNvSpPr txBox="1"/>
            <p:nvPr/>
          </p:nvSpPr>
          <p:spPr>
            <a:xfrm>
              <a:off x="1369349" y="3060420"/>
              <a:ext cx="2471461" cy="335485"/>
            </a:xfrm>
            <a:prstGeom prst="rect">
              <a:avLst/>
            </a:prstGeom>
          </p:spPr>
          <p:txBody>
            <a:bodyPr wrap="square" rtlCol="0">
              <a:spAutoFit/>
            </a:bodyPr>
            <a:lstStyle/>
            <a:p>
              <a:pPr marL="0" marR="0" lvl="0" indent="0"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rPr>
                <a:t>支付及其他费用</a:t>
              </a:r>
            </a:p>
          </p:txBody>
        </p:sp>
        <p:sp>
          <p:nvSpPr>
            <p:cNvPr id="11"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black"/>
                </a:solidFill>
                <a:effectLst/>
                <a:uLnTx/>
                <a:uFillTx/>
                <a:latin typeface="Calibri"/>
                <a:cs typeface="+mn-cs"/>
              </a:endParaRPr>
            </a:p>
          </p:txBody>
        </p:sp>
      </p:grpSp>
      <p:grpSp>
        <p:nvGrpSpPr>
          <p:cNvPr id="12" name="组合 11"/>
          <p:cNvGrpSpPr/>
          <p:nvPr/>
        </p:nvGrpSpPr>
        <p:grpSpPr>
          <a:xfrm>
            <a:off x="12581952" y="4359275"/>
            <a:ext cx="5980895" cy="2816565"/>
            <a:chOff x="1369349" y="3060420"/>
            <a:chExt cx="3810962" cy="2046755"/>
          </a:xfrm>
        </p:grpSpPr>
        <p:sp>
          <p:nvSpPr>
            <p:cNvPr id="13" name="Rectangle 3"/>
            <p:cNvSpPr txBox="1">
              <a:spLocks noChangeArrowheads="1"/>
            </p:cNvSpPr>
            <p:nvPr/>
          </p:nvSpPr>
          <p:spPr bwMode="auto">
            <a:xfrm>
              <a:off x="1442500" y="3429751"/>
              <a:ext cx="3737811" cy="1677424"/>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sz="2000">
                  <a:solidFill>
                    <a:schemeClr val="bg1">
                      <a:lumMod val="85000"/>
                    </a:schemeClr>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en-US" altLang="zh-CN" dirty="0"/>
                <a:t>1</a:t>
              </a:r>
              <a:r>
                <a:rPr lang="zh-CN" altLang="en-US" dirty="0"/>
                <a:t>、广告形式，不断丰富，主要售卖展示广告</a:t>
              </a:r>
              <a:endParaRPr lang="en-US" altLang="zh-CN" dirty="0"/>
            </a:p>
            <a:p>
              <a:r>
                <a:rPr lang="en-US" altLang="zh-CN" dirty="0"/>
                <a:t>2</a:t>
              </a:r>
              <a:r>
                <a:rPr lang="zh-CN" altLang="en-US" dirty="0"/>
                <a:t>、广告卖点，借力数据优势，主打精准；</a:t>
              </a:r>
              <a:endParaRPr lang="en-US" altLang="zh-CN" dirty="0"/>
            </a:p>
            <a:p>
              <a:r>
                <a:rPr lang="en-US" altLang="zh-CN" dirty="0"/>
                <a:t>3</a:t>
              </a:r>
              <a:r>
                <a:rPr lang="zh-CN" altLang="en-US" dirty="0"/>
                <a:t>、广告技术，创新投放机制，融入先进的广告理念与技术</a:t>
              </a:r>
              <a:endParaRPr lang="en-US" altLang="zh-CN" dirty="0"/>
            </a:p>
            <a:p>
              <a:r>
                <a:rPr lang="zh-CN" altLang="en-US" b="1" dirty="0">
                  <a:solidFill>
                    <a:srgbClr val="FFC000"/>
                  </a:solidFill>
                </a:rPr>
                <a:t>广告收入比重站稳</a:t>
              </a:r>
              <a:r>
                <a:rPr lang="en-US" altLang="zh-CN" b="1" dirty="0">
                  <a:solidFill>
                    <a:srgbClr val="FFC000"/>
                  </a:solidFill>
                </a:rPr>
                <a:t>90%</a:t>
              </a:r>
            </a:p>
          </p:txBody>
        </p:sp>
        <p:sp>
          <p:nvSpPr>
            <p:cNvPr id="14" name="TextBox 13"/>
            <p:cNvSpPr txBox="1"/>
            <p:nvPr/>
          </p:nvSpPr>
          <p:spPr>
            <a:xfrm>
              <a:off x="1369349" y="3060420"/>
              <a:ext cx="2471461" cy="335485"/>
            </a:xfrm>
            <a:prstGeom prst="rect">
              <a:avLst/>
            </a:prstGeom>
          </p:spPr>
          <p:txBody>
            <a:bodyPr wrap="square" rtlCol="0">
              <a:spAutoFit/>
            </a:bodyPr>
            <a:lstStyle/>
            <a:p>
              <a:pPr marL="0" marR="0" lvl="0" indent="0"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rPr>
                <a:t>广告收入</a:t>
              </a:r>
            </a:p>
          </p:txBody>
        </p:sp>
        <p:sp>
          <p:nvSpPr>
            <p:cNvPr id="15"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black"/>
                </a:solidFill>
                <a:effectLst/>
                <a:uLnTx/>
                <a:uFillTx/>
                <a:latin typeface="Calibri"/>
                <a:cs typeface="+mn-cs"/>
              </a:endParaRPr>
            </a:p>
          </p:txBody>
        </p:sp>
      </p:gr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4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54000">
                                          <p:cBhvr additive="base">
                                            <p:cTn id="7" dur="1000" fill="hold"/>
                                            <p:tgtEl>
                                              <p:spTgt spid="8"/>
                                            </p:tgtEl>
                                            <p:attrNameLst>
                                              <p:attrName>ppt_x</p:attrName>
                                            </p:attrNameLst>
                                          </p:cBhvr>
                                          <p:tavLst>
                                            <p:tav tm="0">
                                              <p:val>
                                                <p:strVal val="0-#ppt_w/2"/>
                                              </p:val>
                                            </p:tav>
                                            <p:tav tm="100000">
                                              <p:val>
                                                <p:strVal val="#ppt_x"/>
                                              </p:val>
                                            </p:tav>
                                          </p:tavLst>
                                        </p:anim>
                                        <p:anim calcmode="lin" valueType="num" p14:bounceEnd="54000">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4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54000">
                                          <p:cBhvr additive="base">
                                            <p:cTn id="11" dur="1000" fill="hold"/>
                                            <p:tgtEl>
                                              <p:spTgt spid="12"/>
                                            </p:tgtEl>
                                            <p:attrNameLst>
                                              <p:attrName>ppt_x</p:attrName>
                                            </p:attrNameLst>
                                          </p:cBhvr>
                                          <p:tavLst>
                                            <p:tav tm="0">
                                              <p:val>
                                                <p:strVal val="1+#ppt_w/2"/>
                                              </p:val>
                                            </p:tav>
                                            <p:tav tm="100000">
                                              <p:val>
                                                <p:strVal val="#ppt_x"/>
                                              </p:val>
                                            </p:tav>
                                          </p:tavLst>
                                        </p:anim>
                                        <p:anim calcmode="lin" valueType="num" p14:bounceEnd="54000">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1+#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Facebook2017</a:t>
            </a:r>
            <a:r>
              <a:rPr lang="zh-CN" altLang="en-US" sz="6000" dirty="0"/>
              <a:t>年第四季度和全年</a:t>
            </a:r>
            <a:r>
              <a:rPr lang="en-US" altLang="en-US" sz="6000" dirty="0"/>
              <a:t>业绩收入</a:t>
            </a:r>
            <a:endParaRPr lang="zh-CN" altLang="en-US" sz="6000" dirty="0"/>
          </a:p>
        </p:txBody>
      </p:sp>
      <p:pic>
        <p:nvPicPr>
          <p:cNvPr id="4" name="图片 3"/>
          <p:cNvPicPr>
            <a:picLocks noChangeAspect="1"/>
          </p:cNvPicPr>
          <p:nvPr/>
        </p:nvPicPr>
        <p:blipFill>
          <a:blip r:embed="rId3"/>
          <a:stretch>
            <a:fillRect/>
          </a:stretch>
        </p:blipFill>
        <p:spPr>
          <a:xfrm>
            <a:off x="446725" y="2530475"/>
            <a:ext cx="18652170" cy="72466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Facebook2017</a:t>
            </a:r>
            <a:r>
              <a:rPr lang="zh-CN" altLang="en-US" sz="6000" dirty="0"/>
              <a:t>年财报</a:t>
            </a:r>
          </a:p>
        </p:txBody>
      </p:sp>
      <p:pic>
        <p:nvPicPr>
          <p:cNvPr id="3" name="图片 2"/>
          <p:cNvPicPr>
            <a:picLocks noChangeAspect="1"/>
          </p:cNvPicPr>
          <p:nvPr/>
        </p:nvPicPr>
        <p:blipFill>
          <a:blip r:embed="rId3"/>
          <a:stretch>
            <a:fillRect/>
          </a:stretch>
        </p:blipFill>
        <p:spPr>
          <a:xfrm>
            <a:off x="1005204" y="2472539"/>
            <a:ext cx="18093689" cy="801939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231106"/>
          </a:xfrm>
        </p:spPr>
        <p:txBody>
          <a:bodyPr/>
          <a:lstStyle/>
          <a:p>
            <a:r>
              <a:rPr kumimoji="1" lang="zh-CN" altLang="en-US" sz="8000" dirty="0"/>
              <a:t>二、</a:t>
            </a:r>
            <a:r>
              <a:rPr kumimoji="1" lang="en-US" altLang="zh-CN" sz="8000" dirty="0"/>
              <a:t>Facebook</a:t>
            </a:r>
            <a:r>
              <a:rPr kumimoji="1" lang="zh-CN" altLang="en-US" sz="8000" dirty="0"/>
              <a:t>的组织文化</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愿景</a:t>
            </a:r>
          </a:p>
        </p:txBody>
      </p:sp>
      <p:sp>
        <p:nvSpPr>
          <p:cNvPr id="4" name="文本占位符 3"/>
          <p:cNvSpPr>
            <a:spLocks noGrp="1"/>
          </p:cNvSpPr>
          <p:nvPr>
            <p:ph type="body" idx="1"/>
          </p:nvPr>
        </p:nvSpPr>
        <p:spPr>
          <a:xfrm>
            <a:off x="755650" y="7102475"/>
            <a:ext cx="18093691" cy="2661241"/>
          </a:xfrm>
          <a:prstGeom prst="rect">
            <a:avLst/>
          </a:prstGeom>
        </p:spPr>
        <p:txBody>
          <a:bodyPr wrap="square" anchor="ctr">
            <a:spAutoFit/>
          </a:bodyPr>
          <a:lstStyle/>
          <a:p>
            <a:pPr>
              <a:lnSpc>
                <a:spcPct val="150000"/>
              </a:lnSpc>
            </a:pPr>
            <a:r>
              <a:rPr lang="en-US" altLang="zh-CN" sz="4000" dirty="0">
                <a:solidFill>
                  <a:schemeClr val="bg1"/>
                </a:solidFill>
                <a:latin typeface="微软雅黑" panose="020B0503020204020204" pitchFamily="34" charset="-122"/>
                <a:ea typeface="微软雅黑" panose="020B0503020204020204" pitchFamily="34" charset="-122"/>
              </a:rPr>
              <a:t>2019</a:t>
            </a:r>
            <a:r>
              <a:rPr lang="zh-CN" altLang="en-US" sz="4000" dirty="0">
                <a:solidFill>
                  <a:schemeClr val="bg1"/>
                </a:solidFill>
                <a:latin typeface="微软雅黑" panose="020B0503020204020204" pitchFamily="34" charset="-122"/>
                <a:ea typeface="微软雅黑" panose="020B0503020204020204" pitchFamily="34" charset="-122"/>
              </a:rPr>
              <a:t>年，扎克伯格阐述了公司的未来愿景，</a:t>
            </a:r>
            <a:endParaRPr lang="en-US" altLang="zh-CN" sz="40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4000" dirty="0">
                <a:solidFill>
                  <a:schemeClr val="bg1"/>
                </a:solidFill>
                <a:latin typeface="微软雅黑" panose="020B0503020204020204" pitchFamily="34" charset="-122"/>
                <a:ea typeface="微软雅黑" panose="020B0503020204020204" pitchFamily="34" charset="-122"/>
              </a:rPr>
              <a:t>提出打造“以隐私为核心的交流平台”的新目标，替代了之前 </a:t>
            </a:r>
            <a:r>
              <a:rPr lang="en-US" altLang="zh-CN" sz="4000" dirty="0">
                <a:solidFill>
                  <a:schemeClr val="bg1"/>
                </a:solidFill>
                <a:latin typeface="微软雅黑" panose="020B0503020204020204" pitchFamily="34" charset="-122"/>
                <a:ea typeface="微软雅黑" panose="020B0503020204020204" pitchFamily="34" charset="-122"/>
              </a:rPr>
              <a:t>Facebook </a:t>
            </a:r>
            <a:r>
              <a:rPr lang="zh-CN" altLang="en-US" sz="4000" dirty="0">
                <a:solidFill>
                  <a:schemeClr val="bg1"/>
                </a:solidFill>
                <a:latin typeface="微软雅黑" panose="020B0503020204020204" pitchFamily="34" charset="-122"/>
                <a:ea typeface="微软雅黑" panose="020B0503020204020204" pitchFamily="34" charset="-122"/>
              </a:rPr>
              <a:t>不断宣扬的“开放式社交平台”和“帮助人们连接世界”的使命。</a:t>
            </a:r>
          </a:p>
        </p:txBody>
      </p:sp>
      <p:pic>
        <p:nvPicPr>
          <p:cNvPr id="5" name="图片 4"/>
          <p:cNvPicPr>
            <a:picLocks noChangeAspect="1"/>
          </p:cNvPicPr>
          <p:nvPr/>
        </p:nvPicPr>
        <p:blipFill>
          <a:blip r:embed="rId2"/>
          <a:stretch>
            <a:fillRect/>
          </a:stretch>
        </p:blipFill>
        <p:spPr>
          <a:xfrm>
            <a:off x="4773295" y="701675"/>
            <a:ext cx="10058400" cy="594579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zh-CN" altLang="en-US" sz="6000" dirty="0"/>
              <a:t>公司</a:t>
            </a:r>
            <a:r>
              <a:rPr lang="en-US" altLang="zh-CN" sz="6000" dirty="0"/>
              <a:t>5</a:t>
            </a:r>
            <a:r>
              <a:rPr lang="zh-CN" altLang="en-US" sz="6000" dirty="0"/>
              <a:t>个核心价值观</a:t>
            </a:r>
          </a:p>
        </p:txBody>
      </p:sp>
      <p:grpSp>
        <p:nvGrpSpPr>
          <p:cNvPr id="51" name="组合 50"/>
          <p:cNvGrpSpPr/>
          <p:nvPr/>
        </p:nvGrpSpPr>
        <p:grpSpPr>
          <a:xfrm>
            <a:off x="603250" y="2454275"/>
            <a:ext cx="19050000" cy="8068270"/>
            <a:chOff x="-742486" y="1503514"/>
            <a:chExt cx="13211840" cy="5114116"/>
          </a:xfrm>
        </p:grpSpPr>
        <p:sp>
          <p:nvSpPr>
            <p:cNvPr id="4" name="Oval 9"/>
            <p:cNvSpPr/>
            <p:nvPr/>
          </p:nvSpPr>
          <p:spPr>
            <a:xfrm>
              <a:off x="4440657" y="2263948"/>
              <a:ext cx="3310686" cy="3310685"/>
            </a:xfrm>
            <a:prstGeom prst="ellipse">
              <a:avLst/>
            </a:prstGeom>
            <a:gradFill flip="none" rotWithShape="1">
              <a:gsLst>
                <a:gs pos="0">
                  <a:srgbClr val="2A9995">
                    <a:alpha val="10000"/>
                  </a:srgbClr>
                </a:gs>
                <a:gs pos="100000">
                  <a:srgbClr val="2A9995">
                    <a:alpha val="30000"/>
                  </a:srgbClr>
                </a:gs>
                <a:gs pos="53000">
                  <a:srgbClr val="2A9995">
                    <a:alpha val="20000"/>
                  </a:srgbClr>
                </a:gs>
              </a:gsLst>
              <a:lin ang="16200000" scaled="1"/>
              <a:tileRect/>
            </a:gradFill>
            <a:ln>
              <a:solidFill>
                <a:srgbClr val="2A9995">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graphicFrame>
          <p:nvGraphicFramePr>
            <p:cNvPr id="5" name="Chart 8"/>
            <p:cNvGraphicFramePr/>
            <p:nvPr/>
          </p:nvGraphicFramePr>
          <p:xfrm>
            <a:off x="3279175" y="1935311"/>
            <a:ext cx="5633651" cy="3755766"/>
          </p:xfrm>
          <a:graphic>
            <a:graphicData uri="http://schemas.openxmlformats.org/drawingml/2006/chart">
              <c:chart xmlns:c="http://schemas.openxmlformats.org/drawingml/2006/chart" xmlns:r="http://schemas.openxmlformats.org/officeDocument/2006/relationships" r:id="rId2"/>
            </a:graphicData>
          </a:graphic>
        </p:graphicFrame>
        <p:grpSp>
          <p:nvGrpSpPr>
            <p:cNvPr id="6" name="Group 1"/>
            <p:cNvGrpSpPr/>
            <p:nvPr/>
          </p:nvGrpSpPr>
          <p:grpSpPr>
            <a:xfrm>
              <a:off x="4470796" y="2215133"/>
              <a:ext cx="3250408" cy="3099816"/>
              <a:chOff x="4470796" y="2494533"/>
              <a:chExt cx="3250408" cy="3099816"/>
            </a:xfrm>
          </p:grpSpPr>
          <p:sp>
            <p:nvSpPr>
              <p:cNvPr id="7" name="Oval 30"/>
              <p:cNvSpPr/>
              <p:nvPr/>
            </p:nvSpPr>
            <p:spPr>
              <a:xfrm>
                <a:off x="5074443" y="551814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8" name="Oval 31"/>
              <p:cNvSpPr/>
              <p:nvPr/>
            </p:nvSpPr>
            <p:spPr>
              <a:xfrm>
                <a:off x="7041355" y="551814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9" name="Oval 33"/>
              <p:cNvSpPr/>
              <p:nvPr/>
            </p:nvSpPr>
            <p:spPr>
              <a:xfrm>
                <a:off x="6057899" y="2494533"/>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10" name="Oval 32"/>
              <p:cNvSpPr/>
              <p:nvPr/>
            </p:nvSpPr>
            <p:spPr>
              <a:xfrm>
                <a:off x="7645002" y="364489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11" name="Oval 34"/>
              <p:cNvSpPr/>
              <p:nvPr/>
            </p:nvSpPr>
            <p:spPr>
              <a:xfrm>
                <a:off x="4470796" y="364489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grpSp>
        <p:grpSp>
          <p:nvGrpSpPr>
            <p:cNvPr id="12" name="组合 11"/>
            <p:cNvGrpSpPr/>
            <p:nvPr/>
          </p:nvGrpSpPr>
          <p:grpSpPr>
            <a:xfrm>
              <a:off x="7338732" y="4983563"/>
              <a:ext cx="4215786" cy="800463"/>
              <a:chOff x="7338732" y="4983563"/>
              <a:chExt cx="4215786" cy="800463"/>
            </a:xfrm>
          </p:grpSpPr>
          <p:sp>
            <p:nvSpPr>
              <p:cNvPr id="13" name="Rectangle 3"/>
              <p:cNvSpPr txBox="1">
                <a:spLocks noChangeArrowheads="1"/>
              </p:cNvSpPr>
              <p:nvPr/>
            </p:nvSpPr>
            <p:spPr bwMode="auto">
              <a:xfrm flipH="1">
                <a:off x="7908276" y="5367224"/>
                <a:ext cx="3646242" cy="416802"/>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t>最冒险的事就是不冒险</a:t>
                </a:r>
                <a:endParaRPr lang="en-US" altLang="zh-CN" sz="2400" dirty="0"/>
              </a:p>
            </p:txBody>
          </p:sp>
          <p:sp>
            <p:nvSpPr>
              <p:cNvPr id="14" name="TextBox 22"/>
              <p:cNvSpPr txBox="1"/>
              <p:nvPr/>
            </p:nvSpPr>
            <p:spPr>
              <a:xfrm flipH="1">
                <a:off x="7815392" y="4983563"/>
                <a:ext cx="2333682" cy="34733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lang="zh-CN" altLang="en-US" sz="2400" b="1" dirty="0">
                    <a:solidFill>
                      <a:srgbClr val="54D0CA"/>
                    </a:solidFill>
                    <a:latin typeface="Calibri" panose="020F0502020204030204" pitchFamily="34" charset="0"/>
                    <a:ea typeface="微软雅黑"/>
                  </a:rPr>
                  <a:t>敢于冒险</a:t>
                </a:r>
                <a:endPar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endParaRPr>
              </a:p>
            </p:txBody>
          </p:sp>
          <p:grpSp>
            <p:nvGrpSpPr>
              <p:cNvPr id="15" name="Group 38"/>
              <p:cNvGrpSpPr/>
              <p:nvPr/>
            </p:nvGrpSpPr>
            <p:grpSpPr>
              <a:xfrm>
                <a:off x="7338732" y="5137015"/>
                <a:ext cx="391869" cy="390149"/>
                <a:chOff x="2840038" y="4406900"/>
                <a:chExt cx="723900" cy="720725"/>
              </a:xfrm>
              <a:solidFill>
                <a:srgbClr val="54D0CA"/>
              </a:solidFill>
            </p:grpSpPr>
            <p:sp>
              <p:nvSpPr>
                <p:cNvPr id="16" name="Freeform 39"/>
                <p:cNvSpPr>
                  <a:spLocks noEditPoints="1"/>
                </p:cNvSpPr>
                <p:nvPr/>
              </p:nvSpPr>
              <p:spPr bwMode="auto">
                <a:xfrm>
                  <a:off x="2840038" y="4406900"/>
                  <a:ext cx="723900" cy="720725"/>
                </a:xfrm>
                <a:custGeom>
                  <a:avLst/>
                  <a:gdLst>
                    <a:gd name="T0" fmla="*/ 440 w 456"/>
                    <a:gd name="T1" fmla="*/ 141 h 454"/>
                    <a:gd name="T2" fmla="*/ 404 w 456"/>
                    <a:gd name="T3" fmla="*/ 82 h 454"/>
                    <a:gd name="T4" fmla="*/ 287 w 456"/>
                    <a:gd name="T5" fmla="*/ 7 h 454"/>
                    <a:gd name="T6" fmla="*/ 192 w 456"/>
                    <a:gd name="T7" fmla="*/ 2 h 454"/>
                    <a:gd name="T8" fmla="*/ 146 w 456"/>
                    <a:gd name="T9" fmla="*/ 15 h 454"/>
                    <a:gd name="T10" fmla="*/ 63 w 456"/>
                    <a:gd name="T11" fmla="*/ 70 h 454"/>
                    <a:gd name="T12" fmla="*/ 8 w 456"/>
                    <a:gd name="T13" fmla="*/ 168 h 454"/>
                    <a:gd name="T14" fmla="*/ 0 w 456"/>
                    <a:gd name="T15" fmla="*/ 227 h 454"/>
                    <a:gd name="T16" fmla="*/ 1 w 456"/>
                    <a:gd name="T17" fmla="*/ 246 h 454"/>
                    <a:gd name="T18" fmla="*/ 2 w 456"/>
                    <a:gd name="T19" fmla="*/ 256 h 454"/>
                    <a:gd name="T20" fmla="*/ 20 w 456"/>
                    <a:gd name="T21" fmla="*/ 319 h 454"/>
                    <a:gd name="T22" fmla="*/ 45 w 456"/>
                    <a:gd name="T23" fmla="*/ 364 h 454"/>
                    <a:gd name="T24" fmla="*/ 122 w 456"/>
                    <a:gd name="T25" fmla="*/ 428 h 454"/>
                    <a:gd name="T26" fmla="*/ 204 w 456"/>
                    <a:gd name="T27" fmla="*/ 453 h 454"/>
                    <a:gd name="T28" fmla="*/ 218 w 456"/>
                    <a:gd name="T29" fmla="*/ 454 h 454"/>
                    <a:gd name="T30" fmla="*/ 264 w 456"/>
                    <a:gd name="T31" fmla="*/ 452 h 454"/>
                    <a:gd name="T32" fmla="*/ 362 w 456"/>
                    <a:gd name="T33" fmla="*/ 411 h 454"/>
                    <a:gd name="T34" fmla="*/ 418 w 456"/>
                    <a:gd name="T35" fmla="*/ 354 h 454"/>
                    <a:gd name="T36" fmla="*/ 455 w 456"/>
                    <a:gd name="T37" fmla="*/ 249 h 454"/>
                    <a:gd name="T38" fmla="*/ 313 w 456"/>
                    <a:gd name="T39" fmla="*/ 344 h 454"/>
                    <a:gd name="T40" fmla="*/ 240 w 456"/>
                    <a:gd name="T41" fmla="*/ 372 h 454"/>
                    <a:gd name="T42" fmla="*/ 159 w 456"/>
                    <a:gd name="T43" fmla="*/ 355 h 454"/>
                    <a:gd name="T44" fmla="*/ 94 w 456"/>
                    <a:gd name="T45" fmla="*/ 284 h 454"/>
                    <a:gd name="T46" fmla="*/ 84 w 456"/>
                    <a:gd name="T47" fmla="*/ 204 h 454"/>
                    <a:gd name="T48" fmla="*/ 118 w 456"/>
                    <a:gd name="T49" fmla="*/ 132 h 454"/>
                    <a:gd name="T50" fmla="*/ 184 w 456"/>
                    <a:gd name="T51" fmla="*/ 88 h 454"/>
                    <a:gd name="T52" fmla="*/ 228 w 456"/>
                    <a:gd name="T53" fmla="*/ 82 h 454"/>
                    <a:gd name="T54" fmla="*/ 323 w 456"/>
                    <a:gd name="T55" fmla="*/ 116 h 454"/>
                    <a:gd name="T56" fmla="*/ 363 w 456"/>
                    <a:gd name="T57" fmla="*/ 171 h 454"/>
                    <a:gd name="T58" fmla="*/ 374 w 456"/>
                    <a:gd name="T59" fmla="*/ 227 h 454"/>
                    <a:gd name="T60" fmla="*/ 339 w 456"/>
                    <a:gd name="T61" fmla="*/ 321 h 454"/>
                    <a:gd name="T62" fmla="*/ 387 w 456"/>
                    <a:gd name="T63" fmla="*/ 209 h 454"/>
                    <a:gd name="T64" fmla="*/ 362 w 456"/>
                    <a:gd name="T65" fmla="*/ 139 h 454"/>
                    <a:gd name="T66" fmla="*/ 435 w 456"/>
                    <a:gd name="T67" fmla="*/ 176 h 454"/>
                    <a:gd name="T68" fmla="*/ 240 w 456"/>
                    <a:gd name="T69" fmla="*/ 14 h 454"/>
                    <a:gd name="T70" fmla="*/ 362 w 456"/>
                    <a:gd name="T71" fmla="*/ 59 h 454"/>
                    <a:gd name="T72" fmla="*/ 341 w 456"/>
                    <a:gd name="T73" fmla="*/ 114 h 454"/>
                    <a:gd name="T74" fmla="*/ 228 w 456"/>
                    <a:gd name="T75" fmla="*/ 68 h 454"/>
                    <a:gd name="T76" fmla="*/ 169 w 456"/>
                    <a:gd name="T77" fmla="*/ 22 h 454"/>
                    <a:gd name="T78" fmla="*/ 228 w 456"/>
                    <a:gd name="T79" fmla="*/ 440 h 454"/>
                    <a:gd name="T80" fmla="*/ 215 w 456"/>
                    <a:gd name="T81" fmla="*/ 440 h 454"/>
                    <a:gd name="T82" fmla="*/ 165 w 456"/>
                    <a:gd name="T83" fmla="*/ 432 h 454"/>
                    <a:gd name="T84" fmla="*/ 84 w 456"/>
                    <a:gd name="T85" fmla="*/ 384 h 454"/>
                    <a:gd name="T86" fmla="*/ 36 w 456"/>
                    <a:gd name="T87" fmla="*/ 319 h 454"/>
                    <a:gd name="T88" fmla="*/ 17 w 456"/>
                    <a:gd name="T89" fmla="*/ 262 h 454"/>
                    <a:gd name="T90" fmla="*/ 16 w 456"/>
                    <a:gd name="T91" fmla="*/ 250 h 454"/>
                    <a:gd name="T92" fmla="*/ 15 w 456"/>
                    <a:gd name="T93" fmla="*/ 227 h 454"/>
                    <a:gd name="T94" fmla="*/ 18 w 456"/>
                    <a:gd name="T95" fmla="*/ 186 h 454"/>
                    <a:gd name="T96" fmla="*/ 63 w 456"/>
                    <a:gd name="T97" fmla="*/ 90 h 454"/>
                    <a:gd name="T98" fmla="*/ 150 w 456"/>
                    <a:gd name="T99" fmla="*/ 28 h 454"/>
                    <a:gd name="T100" fmla="*/ 150 w 456"/>
                    <a:gd name="T101" fmla="*/ 88 h 454"/>
                    <a:gd name="T102" fmla="*/ 91 w 456"/>
                    <a:gd name="T103" fmla="*/ 145 h 454"/>
                    <a:gd name="T104" fmla="*/ 68 w 456"/>
                    <a:gd name="T105" fmla="*/ 227 h 454"/>
                    <a:gd name="T106" fmla="*/ 96 w 456"/>
                    <a:gd name="T107" fmla="*/ 316 h 454"/>
                    <a:gd name="T108" fmla="*/ 180 w 456"/>
                    <a:gd name="T109" fmla="*/ 380 h 454"/>
                    <a:gd name="T110" fmla="*/ 264 w 456"/>
                    <a:gd name="T111" fmla="*/ 383 h 454"/>
                    <a:gd name="T112" fmla="*/ 348 w 456"/>
                    <a:gd name="T113" fmla="*/ 404 h 454"/>
                    <a:gd name="T114" fmla="*/ 244 w 456"/>
                    <a:gd name="T115" fmla="*/ 440 h 454"/>
                    <a:gd name="T116" fmla="*/ 441 w 456"/>
                    <a:gd name="T117" fmla="*/ 249 h 454"/>
                    <a:gd name="T118" fmla="*/ 379 w 456"/>
                    <a:gd name="T119" fmla="*/ 378 h 454"/>
                    <a:gd name="T120" fmla="*/ 340 w 456"/>
                    <a:gd name="T121" fmla="*/ 341 h 454"/>
                    <a:gd name="T122" fmla="*/ 388 w 456"/>
                    <a:gd name="T123" fmla="*/ 23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6" h="454">
                      <a:moveTo>
                        <a:pt x="456" y="226"/>
                      </a:moveTo>
                      <a:lnTo>
                        <a:pt x="456" y="226"/>
                      </a:lnTo>
                      <a:lnTo>
                        <a:pt x="456" y="209"/>
                      </a:lnTo>
                      <a:lnTo>
                        <a:pt x="454" y="192"/>
                      </a:lnTo>
                      <a:lnTo>
                        <a:pt x="450" y="175"/>
                      </a:lnTo>
                      <a:lnTo>
                        <a:pt x="445" y="157"/>
                      </a:lnTo>
                      <a:lnTo>
                        <a:pt x="440" y="141"/>
                      </a:lnTo>
                      <a:lnTo>
                        <a:pt x="432" y="126"/>
                      </a:lnTo>
                      <a:lnTo>
                        <a:pt x="423" y="110"/>
                      </a:lnTo>
                      <a:lnTo>
                        <a:pt x="414" y="96"/>
                      </a:lnTo>
                      <a:lnTo>
                        <a:pt x="414" y="96"/>
                      </a:lnTo>
                      <a:lnTo>
                        <a:pt x="410" y="90"/>
                      </a:lnTo>
                      <a:lnTo>
                        <a:pt x="410" y="90"/>
                      </a:lnTo>
                      <a:lnTo>
                        <a:pt x="404" y="82"/>
                      </a:lnTo>
                      <a:lnTo>
                        <a:pt x="404" y="82"/>
                      </a:lnTo>
                      <a:lnTo>
                        <a:pt x="388" y="64"/>
                      </a:lnTo>
                      <a:lnTo>
                        <a:pt x="371" y="48"/>
                      </a:lnTo>
                      <a:lnTo>
                        <a:pt x="351" y="34"/>
                      </a:lnTo>
                      <a:lnTo>
                        <a:pt x="332" y="23"/>
                      </a:lnTo>
                      <a:lnTo>
                        <a:pt x="310" y="14"/>
                      </a:lnTo>
                      <a:lnTo>
                        <a:pt x="287" y="7"/>
                      </a:lnTo>
                      <a:lnTo>
                        <a:pt x="265" y="2"/>
                      </a:lnTo>
                      <a:lnTo>
                        <a:pt x="241" y="0"/>
                      </a:lnTo>
                      <a:lnTo>
                        <a:pt x="241" y="0"/>
                      </a:lnTo>
                      <a:lnTo>
                        <a:pt x="228" y="0"/>
                      </a:lnTo>
                      <a:lnTo>
                        <a:pt x="228" y="0"/>
                      </a:lnTo>
                      <a:lnTo>
                        <a:pt x="210" y="0"/>
                      </a:lnTo>
                      <a:lnTo>
                        <a:pt x="192" y="2"/>
                      </a:lnTo>
                      <a:lnTo>
                        <a:pt x="175" y="5"/>
                      </a:lnTo>
                      <a:lnTo>
                        <a:pt x="158" y="10"/>
                      </a:lnTo>
                      <a:lnTo>
                        <a:pt x="157" y="10"/>
                      </a:lnTo>
                      <a:lnTo>
                        <a:pt x="156" y="11"/>
                      </a:lnTo>
                      <a:lnTo>
                        <a:pt x="156" y="11"/>
                      </a:lnTo>
                      <a:lnTo>
                        <a:pt x="148" y="14"/>
                      </a:lnTo>
                      <a:lnTo>
                        <a:pt x="146" y="15"/>
                      </a:lnTo>
                      <a:lnTo>
                        <a:pt x="146" y="15"/>
                      </a:lnTo>
                      <a:lnTo>
                        <a:pt x="130" y="21"/>
                      </a:lnTo>
                      <a:lnTo>
                        <a:pt x="115" y="30"/>
                      </a:lnTo>
                      <a:lnTo>
                        <a:pt x="101" y="38"/>
                      </a:lnTo>
                      <a:lnTo>
                        <a:pt x="88" y="47"/>
                      </a:lnTo>
                      <a:lnTo>
                        <a:pt x="75" y="58"/>
                      </a:lnTo>
                      <a:lnTo>
                        <a:pt x="63" y="70"/>
                      </a:lnTo>
                      <a:lnTo>
                        <a:pt x="52" y="82"/>
                      </a:lnTo>
                      <a:lnTo>
                        <a:pt x="42" y="95"/>
                      </a:lnTo>
                      <a:lnTo>
                        <a:pt x="34" y="108"/>
                      </a:lnTo>
                      <a:lnTo>
                        <a:pt x="25" y="122"/>
                      </a:lnTo>
                      <a:lnTo>
                        <a:pt x="18" y="137"/>
                      </a:lnTo>
                      <a:lnTo>
                        <a:pt x="13" y="152"/>
                      </a:lnTo>
                      <a:lnTo>
                        <a:pt x="8" y="168"/>
                      </a:lnTo>
                      <a:lnTo>
                        <a:pt x="4" y="184"/>
                      </a:lnTo>
                      <a:lnTo>
                        <a:pt x="2" y="200"/>
                      </a:lnTo>
                      <a:lnTo>
                        <a:pt x="1" y="218"/>
                      </a:lnTo>
                      <a:lnTo>
                        <a:pt x="1" y="218"/>
                      </a:lnTo>
                      <a:lnTo>
                        <a:pt x="0" y="223"/>
                      </a:lnTo>
                      <a:lnTo>
                        <a:pt x="0" y="227"/>
                      </a:lnTo>
                      <a:lnTo>
                        <a:pt x="0" y="227"/>
                      </a:lnTo>
                      <a:lnTo>
                        <a:pt x="0" y="227"/>
                      </a:lnTo>
                      <a:lnTo>
                        <a:pt x="1" y="236"/>
                      </a:lnTo>
                      <a:lnTo>
                        <a:pt x="1" y="237"/>
                      </a:lnTo>
                      <a:lnTo>
                        <a:pt x="1" y="237"/>
                      </a:lnTo>
                      <a:lnTo>
                        <a:pt x="1" y="239"/>
                      </a:lnTo>
                      <a:lnTo>
                        <a:pt x="1" y="239"/>
                      </a:lnTo>
                      <a:lnTo>
                        <a:pt x="1" y="246"/>
                      </a:lnTo>
                      <a:lnTo>
                        <a:pt x="1" y="248"/>
                      </a:lnTo>
                      <a:lnTo>
                        <a:pt x="1" y="248"/>
                      </a:lnTo>
                      <a:lnTo>
                        <a:pt x="2" y="251"/>
                      </a:lnTo>
                      <a:lnTo>
                        <a:pt x="2" y="251"/>
                      </a:lnTo>
                      <a:lnTo>
                        <a:pt x="2" y="254"/>
                      </a:lnTo>
                      <a:lnTo>
                        <a:pt x="2" y="256"/>
                      </a:lnTo>
                      <a:lnTo>
                        <a:pt x="2" y="256"/>
                      </a:lnTo>
                      <a:lnTo>
                        <a:pt x="3" y="263"/>
                      </a:lnTo>
                      <a:lnTo>
                        <a:pt x="3" y="264"/>
                      </a:lnTo>
                      <a:lnTo>
                        <a:pt x="3" y="264"/>
                      </a:lnTo>
                      <a:lnTo>
                        <a:pt x="7" y="278"/>
                      </a:lnTo>
                      <a:lnTo>
                        <a:pt x="10" y="292"/>
                      </a:lnTo>
                      <a:lnTo>
                        <a:pt x="14" y="305"/>
                      </a:lnTo>
                      <a:lnTo>
                        <a:pt x="20" y="319"/>
                      </a:lnTo>
                      <a:lnTo>
                        <a:pt x="21" y="320"/>
                      </a:lnTo>
                      <a:lnTo>
                        <a:pt x="21" y="320"/>
                      </a:lnTo>
                      <a:lnTo>
                        <a:pt x="23" y="326"/>
                      </a:lnTo>
                      <a:lnTo>
                        <a:pt x="23" y="326"/>
                      </a:lnTo>
                      <a:lnTo>
                        <a:pt x="30" y="339"/>
                      </a:lnTo>
                      <a:lnTo>
                        <a:pt x="38" y="352"/>
                      </a:lnTo>
                      <a:lnTo>
                        <a:pt x="45" y="364"/>
                      </a:lnTo>
                      <a:lnTo>
                        <a:pt x="55" y="374"/>
                      </a:lnTo>
                      <a:lnTo>
                        <a:pt x="65" y="385"/>
                      </a:lnTo>
                      <a:lnTo>
                        <a:pt x="75" y="395"/>
                      </a:lnTo>
                      <a:lnTo>
                        <a:pt x="85" y="405"/>
                      </a:lnTo>
                      <a:lnTo>
                        <a:pt x="97" y="413"/>
                      </a:lnTo>
                      <a:lnTo>
                        <a:pt x="109" y="421"/>
                      </a:lnTo>
                      <a:lnTo>
                        <a:pt x="122" y="428"/>
                      </a:lnTo>
                      <a:lnTo>
                        <a:pt x="135" y="435"/>
                      </a:lnTo>
                      <a:lnTo>
                        <a:pt x="148" y="440"/>
                      </a:lnTo>
                      <a:lnTo>
                        <a:pt x="162" y="445"/>
                      </a:lnTo>
                      <a:lnTo>
                        <a:pt x="176" y="449"/>
                      </a:lnTo>
                      <a:lnTo>
                        <a:pt x="190" y="451"/>
                      </a:lnTo>
                      <a:lnTo>
                        <a:pt x="204" y="453"/>
                      </a:lnTo>
                      <a:lnTo>
                        <a:pt x="204" y="453"/>
                      </a:lnTo>
                      <a:lnTo>
                        <a:pt x="205" y="453"/>
                      </a:lnTo>
                      <a:lnTo>
                        <a:pt x="205" y="453"/>
                      </a:lnTo>
                      <a:lnTo>
                        <a:pt x="214" y="454"/>
                      </a:lnTo>
                      <a:lnTo>
                        <a:pt x="215" y="454"/>
                      </a:lnTo>
                      <a:lnTo>
                        <a:pt x="215" y="454"/>
                      </a:lnTo>
                      <a:lnTo>
                        <a:pt x="218" y="454"/>
                      </a:lnTo>
                      <a:lnTo>
                        <a:pt x="218" y="454"/>
                      </a:lnTo>
                      <a:lnTo>
                        <a:pt x="223" y="454"/>
                      </a:lnTo>
                      <a:lnTo>
                        <a:pt x="226" y="454"/>
                      </a:lnTo>
                      <a:lnTo>
                        <a:pt x="226" y="454"/>
                      </a:lnTo>
                      <a:lnTo>
                        <a:pt x="228" y="454"/>
                      </a:lnTo>
                      <a:lnTo>
                        <a:pt x="228" y="454"/>
                      </a:lnTo>
                      <a:lnTo>
                        <a:pt x="246" y="454"/>
                      </a:lnTo>
                      <a:lnTo>
                        <a:pt x="264" y="452"/>
                      </a:lnTo>
                      <a:lnTo>
                        <a:pt x="282" y="449"/>
                      </a:lnTo>
                      <a:lnTo>
                        <a:pt x="298" y="443"/>
                      </a:lnTo>
                      <a:lnTo>
                        <a:pt x="315" y="437"/>
                      </a:lnTo>
                      <a:lnTo>
                        <a:pt x="332" y="429"/>
                      </a:lnTo>
                      <a:lnTo>
                        <a:pt x="347" y="421"/>
                      </a:lnTo>
                      <a:lnTo>
                        <a:pt x="362" y="411"/>
                      </a:lnTo>
                      <a:lnTo>
                        <a:pt x="362" y="411"/>
                      </a:lnTo>
                      <a:lnTo>
                        <a:pt x="362" y="411"/>
                      </a:lnTo>
                      <a:lnTo>
                        <a:pt x="362" y="411"/>
                      </a:lnTo>
                      <a:lnTo>
                        <a:pt x="373" y="404"/>
                      </a:lnTo>
                      <a:lnTo>
                        <a:pt x="373" y="404"/>
                      </a:lnTo>
                      <a:lnTo>
                        <a:pt x="390" y="388"/>
                      </a:lnTo>
                      <a:lnTo>
                        <a:pt x="405" y="371"/>
                      </a:lnTo>
                      <a:lnTo>
                        <a:pt x="418" y="354"/>
                      </a:lnTo>
                      <a:lnTo>
                        <a:pt x="430" y="335"/>
                      </a:lnTo>
                      <a:lnTo>
                        <a:pt x="439" y="315"/>
                      </a:lnTo>
                      <a:lnTo>
                        <a:pt x="446" y="294"/>
                      </a:lnTo>
                      <a:lnTo>
                        <a:pt x="452" y="273"/>
                      </a:lnTo>
                      <a:lnTo>
                        <a:pt x="455" y="250"/>
                      </a:lnTo>
                      <a:lnTo>
                        <a:pt x="455" y="249"/>
                      </a:lnTo>
                      <a:lnTo>
                        <a:pt x="455" y="249"/>
                      </a:lnTo>
                      <a:lnTo>
                        <a:pt x="456" y="239"/>
                      </a:lnTo>
                      <a:lnTo>
                        <a:pt x="456" y="239"/>
                      </a:lnTo>
                      <a:lnTo>
                        <a:pt x="456" y="239"/>
                      </a:lnTo>
                      <a:lnTo>
                        <a:pt x="456" y="226"/>
                      </a:lnTo>
                      <a:lnTo>
                        <a:pt x="456" y="226"/>
                      </a:lnTo>
                      <a:close/>
                      <a:moveTo>
                        <a:pt x="313" y="344"/>
                      </a:moveTo>
                      <a:lnTo>
                        <a:pt x="313" y="344"/>
                      </a:lnTo>
                      <a:lnTo>
                        <a:pt x="305" y="351"/>
                      </a:lnTo>
                      <a:lnTo>
                        <a:pt x="294" y="357"/>
                      </a:lnTo>
                      <a:lnTo>
                        <a:pt x="284" y="361"/>
                      </a:lnTo>
                      <a:lnTo>
                        <a:pt x="273" y="366"/>
                      </a:lnTo>
                      <a:lnTo>
                        <a:pt x="263" y="369"/>
                      </a:lnTo>
                      <a:lnTo>
                        <a:pt x="251" y="371"/>
                      </a:lnTo>
                      <a:lnTo>
                        <a:pt x="240" y="372"/>
                      </a:lnTo>
                      <a:lnTo>
                        <a:pt x="228" y="372"/>
                      </a:lnTo>
                      <a:lnTo>
                        <a:pt x="228" y="372"/>
                      </a:lnTo>
                      <a:lnTo>
                        <a:pt x="214" y="372"/>
                      </a:lnTo>
                      <a:lnTo>
                        <a:pt x="199" y="369"/>
                      </a:lnTo>
                      <a:lnTo>
                        <a:pt x="185" y="366"/>
                      </a:lnTo>
                      <a:lnTo>
                        <a:pt x="172" y="361"/>
                      </a:lnTo>
                      <a:lnTo>
                        <a:pt x="159" y="355"/>
                      </a:lnTo>
                      <a:lnTo>
                        <a:pt x="147" y="347"/>
                      </a:lnTo>
                      <a:lnTo>
                        <a:pt x="136" y="339"/>
                      </a:lnTo>
                      <a:lnTo>
                        <a:pt x="125" y="330"/>
                      </a:lnTo>
                      <a:lnTo>
                        <a:pt x="116" y="319"/>
                      </a:lnTo>
                      <a:lnTo>
                        <a:pt x="108" y="308"/>
                      </a:lnTo>
                      <a:lnTo>
                        <a:pt x="101" y="297"/>
                      </a:lnTo>
                      <a:lnTo>
                        <a:pt x="94" y="284"/>
                      </a:lnTo>
                      <a:lnTo>
                        <a:pt x="90" y="271"/>
                      </a:lnTo>
                      <a:lnTo>
                        <a:pt x="85" y="257"/>
                      </a:lnTo>
                      <a:lnTo>
                        <a:pt x="83" y="242"/>
                      </a:lnTo>
                      <a:lnTo>
                        <a:pt x="83" y="227"/>
                      </a:lnTo>
                      <a:lnTo>
                        <a:pt x="83" y="227"/>
                      </a:lnTo>
                      <a:lnTo>
                        <a:pt x="83" y="216"/>
                      </a:lnTo>
                      <a:lnTo>
                        <a:pt x="84" y="204"/>
                      </a:lnTo>
                      <a:lnTo>
                        <a:pt x="86" y="192"/>
                      </a:lnTo>
                      <a:lnTo>
                        <a:pt x="90" y="181"/>
                      </a:lnTo>
                      <a:lnTo>
                        <a:pt x="94" y="170"/>
                      </a:lnTo>
                      <a:lnTo>
                        <a:pt x="98" y="161"/>
                      </a:lnTo>
                      <a:lnTo>
                        <a:pt x="104" y="151"/>
                      </a:lnTo>
                      <a:lnTo>
                        <a:pt x="110" y="141"/>
                      </a:lnTo>
                      <a:lnTo>
                        <a:pt x="118" y="132"/>
                      </a:lnTo>
                      <a:lnTo>
                        <a:pt x="125" y="124"/>
                      </a:lnTo>
                      <a:lnTo>
                        <a:pt x="133" y="116"/>
                      </a:lnTo>
                      <a:lnTo>
                        <a:pt x="143" y="110"/>
                      </a:lnTo>
                      <a:lnTo>
                        <a:pt x="151" y="103"/>
                      </a:lnTo>
                      <a:lnTo>
                        <a:pt x="162" y="98"/>
                      </a:lnTo>
                      <a:lnTo>
                        <a:pt x="172" y="92"/>
                      </a:lnTo>
                      <a:lnTo>
                        <a:pt x="184" y="88"/>
                      </a:lnTo>
                      <a:lnTo>
                        <a:pt x="184" y="88"/>
                      </a:lnTo>
                      <a:lnTo>
                        <a:pt x="184" y="88"/>
                      </a:lnTo>
                      <a:lnTo>
                        <a:pt x="184" y="88"/>
                      </a:lnTo>
                      <a:lnTo>
                        <a:pt x="194" y="85"/>
                      </a:lnTo>
                      <a:lnTo>
                        <a:pt x="205" y="83"/>
                      </a:lnTo>
                      <a:lnTo>
                        <a:pt x="217" y="82"/>
                      </a:lnTo>
                      <a:lnTo>
                        <a:pt x="228" y="82"/>
                      </a:lnTo>
                      <a:lnTo>
                        <a:pt x="228" y="82"/>
                      </a:lnTo>
                      <a:lnTo>
                        <a:pt x="245" y="83"/>
                      </a:lnTo>
                      <a:lnTo>
                        <a:pt x="263" y="86"/>
                      </a:lnTo>
                      <a:lnTo>
                        <a:pt x="279" y="90"/>
                      </a:lnTo>
                      <a:lnTo>
                        <a:pt x="294" y="98"/>
                      </a:lnTo>
                      <a:lnTo>
                        <a:pt x="309" y="105"/>
                      </a:lnTo>
                      <a:lnTo>
                        <a:pt x="323" y="116"/>
                      </a:lnTo>
                      <a:lnTo>
                        <a:pt x="335" y="128"/>
                      </a:lnTo>
                      <a:lnTo>
                        <a:pt x="346" y="141"/>
                      </a:lnTo>
                      <a:lnTo>
                        <a:pt x="346" y="141"/>
                      </a:lnTo>
                      <a:lnTo>
                        <a:pt x="346" y="141"/>
                      </a:lnTo>
                      <a:lnTo>
                        <a:pt x="352" y="151"/>
                      </a:lnTo>
                      <a:lnTo>
                        <a:pt x="358" y="161"/>
                      </a:lnTo>
                      <a:lnTo>
                        <a:pt x="363" y="171"/>
                      </a:lnTo>
                      <a:lnTo>
                        <a:pt x="366" y="182"/>
                      </a:lnTo>
                      <a:lnTo>
                        <a:pt x="369" y="193"/>
                      </a:lnTo>
                      <a:lnTo>
                        <a:pt x="372" y="204"/>
                      </a:lnTo>
                      <a:lnTo>
                        <a:pt x="374" y="216"/>
                      </a:lnTo>
                      <a:lnTo>
                        <a:pt x="374" y="226"/>
                      </a:lnTo>
                      <a:lnTo>
                        <a:pt x="374" y="227"/>
                      </a:lnTo>
                      <a:lnTo>
                        <a:pt x="374" y="227"/>
                      </a:lnTo>
                      <a:lnTo>
                        <a:pt x="374" y="227"/>
                      </a:lnTo>
                      <a:lnTo>
                        <a:pt x="373" y="244"/>
                      </a:lnTo>
                      <a:lnTo>
                        <a:pt x="369" y="261"/>
                      </a:lnTo>
                      <a:lnTo>
                        <a:pt x="365" y="277"/>
                      </a:lnTo>
                      <a:lnTo>
                        <a:pt x="358" y="293"/>
                      </a:lnTo>
                      <a:lnTo>
                        <a:pt x="349" y="307"/>
                      </a:lnTo>
                      <a:lnTo>
                        <a:pt x="339" y="321"/>
                      </a:lnTo>
                      <a:lnTo>
                        <a:pt x="327" y="333"/>
                      </a:lnTo>
                      <a:lnTo>
                        <a:pt x="313" y="344"/>
                      </a:lnTo>
                      <a:lnTo>
                        <a:pt x="313" y="344"/>
                      </a:lnTo>
                      <a:close/>
                      <a:moveTo>
                        <a:pt x="442" y="220"/>
                      </a:moveTo>
                      <a:lnTo>
                        <a:pt x="388" y="220"/>
                      </a:lnTo>
                      <a:lnTo>
                        <a:pt x="388" y="220"/>
                      </a:lnTo>
                      <a:lnTo>
                        <a:pt x="387" y="209"/>
                      </a:lnTo>
                      <a:lnTo>
                        <a:pt x="386" y="198"/>
                      </a:lnTo>
                      <a:lnTo>
                        <a:pt x="383" y="188"/>
                      </a:lnTo>
                      <a:lnTo>
                        <a:pt x="380" y="178"/>
                      </a:lnTo>
                      <a:lnTo>
                        <a:pt x="377" y="167"/>
                      </a:lnTo>
                      <a:lnTo>
                        <a:pt x="373" y="157"/>
                      </a:lnTo>
                      <a:lnTo>
                        <a:pt x="367" y="149"/>
                      </a:lnTo>
                      <a:lnTo>
                        <a:pt x="362" y="139"/>
                      </a:lnTo>
                      <a:lnTo>
                        <a:pt x="405" y="108"/>
                      </a:lnTo>
                      <a:lnTo>
                        <a:pt x="405" y="108"/>
                      </a:lnTo>
                      <a:lnTo>
                        <a:pt x="413" y="119"/>
                      </a:lnTo>
                      <a:lnTo>
                        <a:pt x="420" y="134"/>
                      </a:lnTo>
                      <a:lnTo>
                        <a:pt x="427" y="146"/>
                      </a:lnTo>
                      <a:lnTo>
                        <a:pt x="431" y="161"/>
                      </a:lnTo>
                      <a:lnTo>
                        <a:pt x="435" y="176"/>
                      </a:lnTo>
                      <a:lnTo>
                        <a:pt x="439" y="190"/>
                      </a:lnTo>
                      <a:lnTo>
                        <a:pt x="441" y="205"/>
                      </a:lnTo>
                      <a:lnTo>
                        <a:pt x="442" y="220"/>
                      </a:lnTo>
                      <a:lnTo>
                        <a:pt x="442" y="220"/>
                      </a:lnTo>
                      <a:close/>
                      <a:moveTo>
                        <a:pt x="228" y="14"/>
                      </a:moveTo>
                      <a:lnTo>
                        <a:pt x="228" y="14"/>
                      </a:lnTo>
                      <a:lnTo>
                        <a:pt x="240" y="14"/>
                      </a:lnTo>
                      <a:lnTo>
                        <a:pt x="240" y="14"/>
                      </a:lnTo>
                      <a:lnTo>
                        <a:pt x="263" y="16"/>
                      </a:lnTo>
                      <a:lnTo>
                        <a:pt x="284" y="20"/>
                      </a:lnTo>
                      <a:lnTo>
                        <a:pt x="305" y="27"/>
                      </a:lnTo>
                      <a:lnTo>
                        <a:pt x="325" y="35"/>
                      </a:lnTo>
                      <a:lnTo>
                        <a:pt x="344" y="46"/>
                      </a:lnTo>
                      <a:lnTo>
                        <a:pt x="362" y="59"/>
                      </a:lnTo>
                      <a:lnTo>
                        <a:pt x="378" y="74"/>
                      </a:lnTo>
                      <a:lnTo>
                        <a:pt x="393" y="91"/>
                      </a:lnTo>
                      <a:lnTo>
                        <a:pt x="393" y="91"/>
                      </a:lnTo>
                      <a:lnTo>
                        <a:pt x="396" y="96"/>
                      </a:lnTo>
                      <a:lnTo>
                        <a:pt x="353" y="127"/>
                      </a:lnTo>
                      <a:lnTo>
                        <a:pt x="353" y="127"/>
                      </a:lnTo>
                      <a:lnTo>
                        <a:pt x="341" y="114"/>
                      </a:lnTo>
                      <a:lnTo>
                        <a:pt x="327" y="102"/>
                      </a:lnTo>
                      <a:lnTo>
                        <a:pt x="313" y="91"/>
                      </a:lnTo>
                      <a:lnTo>
                        <a:pt x="297" y="83"/>
                      </a:lnTo>
                      <a:lnTo>
                        <a:pt x="281" y="76"/>
                      </a:lnTo>
                      <a:lnTo>
                        <a:pt x="264" y="71"/>
                      </a:lnTo>
                      <a:lnTo>
                        <a:pt x="246" y="69"/>
                      </a:lnTo>
                      <a:lnTo>
                        <a:pt x="228" y="68"/>
                      </a:lnTo>
                      <a:lnTo>
                        <a:pt x="228" y="68"/>
                      </a:lnTo>
                      <a:lnTo>
                        <a:pt x="217" y="68"/>
                      </a:lnTo>
                      <a:lnTo>
                        <a:pt x="206" y="69"/>
                      </a:lnTo>
                      <a:lnTo>
                        <a:pt x="197" y="71"/>
                      </a:lnTo>
                      <a:lnTo>
                        <a:pt x="186" y="73"/>
                      </a:lnTo>
                      <a:lnTo>
                        <a:pt x="169" y="22"/>
                      </a:lnTo>
                      <a:lnTo>
                        <a:pt x="169" y="22"/>
                      </a:lnTo>
                      <a:lnTo>
                        <a:pt x="184" y="18"/>
                      </a:lnTo>
                      <a:lnTo>
                        <a:pt x="198" y="16"/>
                      </a:lnTo>
                      <a:lnTo>
                        <a:pt x="213" y="14"/>
                      </a:lnTo>
                      <a:lnTo>
                        <a:pt x="228" y="14"/>
                      </a:lnTo>
                      <a:lnTo>
                        <a:pt x="228" y="14"/>
                      </a:lnTo>
                      <a:close/>
                      <a:moveTo>
                        <a:pt x="228" y="440"/>
                      </a:moveTo>
                      <a:lnTo>
                        <a:pt x="228" y="440"/>
                      </a:lnTo>
                      <a:lnTo>
                        <a:pt x="226" y="440"/>
                      </a:lnTo>
                      <a:lnTo>
                        <a:pt x="223" y="440"/>
                      </a:lnTo>
                      <a:lnTo>
                        <a:pt x="223" y="440"/>
                      </a:lnTo>
                      <a:lnTo>
                        <a:pt x="218" y="440"/>
                      </a:lnTo>
                      <a:lnTo>
                        <a:pt x="218" y="440"/>
                      </a:lnTo>
                      <a:lnTo>
                        <a:pt x="216" y="440"/>
                      </a:lnTo>
                      <a:lnTo>
                        <a:pt x="215" y="440"/>
                      </a:lnTo>
                      <a:lnTo>
                        <a:pt x="215" y="440"/>
                      </a:lnTo>
                      <a:lnTo>
                        <a:pt x="207" y="439"/>
                      </a:lnTo>
                      <a:lnTo>
                        <a:pt x="206" y="439"/>
                      </a:lnTo>
                      <a:lnTo>
                        <a:pt x="206" y="439"/>
                      </a:lnTo>
                      <a:lnTo>
                        <a:pt x="192" y="437"/>
                      </a:lnTo>
                      <a:lnTo>
                        <a:pt x="179" y="435"/>
                      </a:lnTo>
                      <a:lnTo>
                        <a:pt x="165" y="432"/>
                      </a:lnTo>
                      <a:lnTo>
                        <a:pt x="153" y="427"/>
                      </a:lnTo>
                      <a:lnTo>
                        <a:pt x="140" y="422"/>
                      </a:lnTo>
                      <a:lnTo>
                        <a:pt x="129" y="415"/>
                      </a:lnTo>
                      <a:lnTo>
                        <a:pt x="117" y="409"/>
                      </a:lnTo>
                      <a:lnTo>
                        <a:pt x="106" y="401"/>
                      </a:lnTo>
                      <a:lnTo>
                        <a:pt x="95" y="394"/>
                      </a:lnTo>
                      <a:lnTo>
                        <a:pt x="84" y="384"/>
                      </a:lnTo>
                      <a:lnTo>
                        <a:pt x="75" y="375"/>
                      </a:lnTo>
                      <a:lnTo>
                        <a:pt x="66" y="365"/>
                      </a:lnTo>
                      <a:lnTo>
                        <a:pt x="57" y="355"/>
                      </a:lnTo>
                      <a:lnTo>
                        <a:pt x="50" y="343"/>
                      </a:lnTo>
                      <a:lnTo>
                        <a:pt x="42" y="331"/>
                      </a:lnTo>
                      <a:lnTo>
                        <a:pt x="36" y="319"/>
                      </a:lnTo>
                      <a:lnTo>
                        <a:pt x="36" y="319"/>
                      </a:lnTo>
                      <a:lnTo>
                        <a:pt x="34" y="315"/>
                      </a:lnTo>
                      <a:lnTo>
                        <a:pt x="32" y="314"/>
                      </a:lnTo>
                      <a:lnTo>
                        <a:pt x="32" y="314"/>
                      </a:lnTo>
                      <a:lnTo>
                        <a:pt x="28" y="301"/>
                      </a:lnTo>
                      <a:lnTo>
                        <a:pt x="24" y="288"/>
                      </a:lnTo>
                      <a:lnTo>
                        <a:pt x="21" y="275"/>
                      </a:lnTo>
                      <a:lnTo>
                        <a:pt x="17" y="262"/>
                      </a:lnTo>
                      <a:lnTo>
                        <a:pt x="17" y="261"/>
                      </a:lnTo>
                      <a:lnTo>
                        <a:pt x="17" y="261"/>
                      </a:lnTo>
                      <a:lnTo>
                        <a:pt x="16" y="253"/>
                      </a:lnTo>
                      <a:lnTo>
                        <a:pt x="16" y="252"/>
                      </a:lnTo>
                      <a:lnTo>
                        <a:pt x="16" y="252"/>
                      </a:lnTo>
                      <a:lnTo>
                        <a:pt x="16" y="250"/>
                      </a:lnTo>
                      <a:lnTo>
                        <a:pt x="16" y="250"/>
                      </a:lnTo>
                      <a:lnTo>
                        <a:pt x="15" y="247"/>
                      </a:lnTo>
                      <a:lnTo>
                        <a:pt x="15" y="244"/>
                      </a:lnTo>
                      <a:lnTo>
                        <a:pt x="15" y="244"/>
                      </a:lnTo>
                      <a:lnTo>
                        <a:pt x="15" y="238"/>
                      </a:lnTo>
                      <a:lnTo>
                        <a:pt x="15" y="236"/>
                      </a:lnTo>
                      <a:lnTo>
                        <a:pt x="15" y="236"/>
                      </a:lnTo>
                      <a:lnTo>
                        <a:pt x="15" y="227"/>
                      </a:lnTo>
                      <a:lnTo>
                        <a:pt x="15" y="227"/>
                      </a:lnTo>
                      <a:lnTo>
                        <a:pt x="15" y="223"/>
                      </a:lnTo>
                      <a:lnTo>
                        <a:pt x="15" y="223"/>
                      </a:lnTo>
                      <a:lnTo>
                        <a:pt x="15" y="218"/>
                      </a:lnTo>
                      <a:lnTo>
                        <a:pt x="15" y="218"/>
                      </a:lnTo>
                      <a:lnTo>
                        <a:pt x="16" y="203"/>
                      </a:lnTo>
                      <a:lnTo>
                        <a:pt x="18" y="186"/>
                      </a:lnTo>
                      <a:lnTo>
                        <a:pt x="22" y="171"/>
                      </a:lnTo>
                      <a:lnTo>
                        <a:pt x="26" y="156"/>
                      </a:lnTo>
                      <a:lnTo>
                        <a:pt x="31" y="142"/>
                      </a:lnTo>
                      <a:lnTo>
                        <a:pt x="38" y="128"/>
                      </a:lnTo>
                      <a:lnTo>
                        <a:pt x="45" y="115"/>
                      </a:lnTo>
                      <a:lnTo>
                        <a:pt x="54" y="102"/>
                      </a:lnTo>
                      <a:lnTo>
                        <a:pt x="63" y="90"/>
                      </a:lnTo>
                      <a:lnTo>
                        <a:pt x="74" y="80"/>
                      </a:lnTo>
                      <a:lnTo>
                        <a:pt x="84" y="69"/>
                      </a:lnTo>
                      <a:lnTo>
                        <a:pt x="96" y="59"/>
                      </a:lnTo>
                      <a:lnTo>
                        <a:pt x="108" y="49"/>
                      </a:lnTo>
                      <a:lnTo>
                        <a:pt x="122" y="42"/>
                      </a:lnTo>
                      <a:lnTo>
                        <a:pt x="136" y="34"/>
                      </a:lnTo>
                      <a:lnTo>
                        <a:pt x="150" y="28"/>
                      </a:lnTo>
                      <a:lnTo>
                        <a:pt x="152" y="28"/>
                      </a:lnTo>
                      <a:lnTo>
                        <a:pt x="152" y="28"/>
                      </a:lnTo>
                      <a:lnTo>
                        <a:pt x="156" y="27"/>
                      </a:lnTo>
                      <a:lnTo>
                        <a:pt x="172" y="77"/>
                      </a:lnTo>
                      <a:lnTo>
                        <a:pt x="172" y="77"/>
                      </a:lnTo>
                      <a:lnTo>
                        <a:pt x="161" y="82"/>
                      </a:lnTo>
                      <a:lnTo>
                        <a:pt x="150" y="88"/>
                      </a:lnTo>
                      <a:lnTo>
                        <a:pt x="139" y="95"/>
                      </a:lnTo>
                      <a:lnTo>
                        <a:pt x="130" y="101"/>
                      </a:lnTo>
                      <a:lnTo>
                        <a:pt x="121" y="109"/>
                      </a:lnTo>
                      <a:lnTo>
                        <a:pt x="112" y="117"/>
                      </a:lnTo>
                      <a:lnTo>
                        <a:pt x="104" y="126"/>
                      </a:lnTo>
                      <a:lnTo>
                        <a:pt x="97" y="136"/>
                      </a:lnTo>
                      <a:lnTo>
                        <a:pt x="91" y="145"/>
                      </a:lnTo>
                      <a:lnTo>
                        <a:pt x="85" y="156"/>
                      </a:lnTo>
                      <a:lnTo>
                        <a:pt x="80" y="167"/>
                      </a:lnTo>
                      <a:lnTo>
                        <a:pt x="76" y="179"/>
                      </a:lnTo>
                      <a:lnTo>
                        <a:pt x="72" y="191"/>
                      </a:lnTo>
                      <a:lnTo>
                        <a:pt x="70" y="203"/>
                      </a:lnTo>
                      <a:lnTo>
                        <a:pt x="69" y="215"/>
                      </a:lnTo>
                      <a:lnTo>
                        <a:pt x="68" y="227"/>
                      </a:lnTo>
                      <a:lnTo>
                        <a:pt x="68" y="227"/>
                      </a:lnTo>
                      <a:lnTo>
                        <a:pt x="69" y="244"/>
                      </a:lnTo>
                      <a:lnTo>
                        <a:pt x="71" y="259"/>
                      </a:lnTo>
                      <a:lnTo>
                        <a:pt x="76" y="274"/>
                      </a:lnTo>
                      <a:lnTo>
                        <a:pt x="81" y="289"/>
                      </a:lnTo>
                      <a:lnTo>
                        <a:pt x="88" y="303"/>
                      </a:lnTo>
                      <a:lnTo>
                        <a:pt x="96" y="316"/>
                      </a:lnTo>
                      <a:lnTo>
                        <a:pt x="105" y="328"/>
                      </a:lnTo>
                      <a:lnTo>
                        <a:pt x="116" y="340"/>
                      </a:lnTo>
                      <a:lnTo>
                        <a:pt x="126" y="351"/>
                      </a:lnTo>
                      <a:lnTo>
                        <a:pt x="139" y="359"/>
                      </a:lnTo>
                      <a:lnTo>
                        <a:pt x="152" y="367"/>
                      </a:lnTo>
                      <a:lnTo>
                        <a:pt x="166" y="374"/>
                      </a:lnTo>
                      <a:lnTo>
                        <a:pt x="180" y="380"/>
                      </a:lnTo>
                      <a:lnTo>
                        <a:pt x="197" y="383"/>
                      </a:lnTo>
                      <a:lnTo>
                        <a:pt x="212" y="386"/>
                      </a:lnTo>
                      <a:lnTo>
                        <a:pt x="228" y="386"/>
                      </a:lnTo>
                      <a:lnTo>
                        <a:pt x="228" y="386"/>
                      </a:lnTo>
                      <a:lnTo>
                        <a:pt x="240" y="386"/>
                      </a:lnTo>
                      <a:lnTo>
                        <a:pt x="252" y="385"/>
                      </a:lnTo>
                      <a:lnTo>
                        <a:pt x="264" y="383"/>
                      </a:lnTo>
                      <a:lnTo>
                        <a:pt x="274" y="380"/>
                      </a:lnTo>
                      <a:lnTo>
                        <a:pt x="285" y="377"/>
                      </a:lnTo>
                      <a:lnTo>
                        <a:pt x="296" y="371"/>
                      </a:lnTo>
                      <a:lnTo>
                        <a:pt x="307" y="367"/>
                      </a:lnTo>
                      <a:lnTo>
                        <a:pt x="317" y="360"/>
                      </a:lnTo>
                      <a:lnTo>
                        <a:pt x="348" y="404"/>
                      </a:lnTo>
                      <a:lnTo>
                        <a:pt x="348" y="404"/>
                      </a:lnTo>
                      <a:lnTo>
                        <a:pt x="335" y="412"/>
                      </a:lnTo>
                      <a:lnTo>
                        <a:pt x="321" y="420"/>
                      </a:lnTo>
                      <a:lnTo>
                        <a:pt x="306" y="426"/>
                      </a:lnTo>
                      <a:lnTo>
                        <a:pt x="291" y="432"/>
                      </a:lnTo>
                      <a:lnTo>
                        <a:pt x="275" y="435"/>
                      </a:lnTo>
                      <a:lnTo>
                        <a:pt x="260" y="438"/>
                      </a:lnTo>
                      <a:lnTo>
                        <a:pt x="244" y="440"/>
                      </a:lnTo>
                      <a:lnTo>
                        <a:pt x="228" y="440"/>
                      </a:lnTo>
                      <a:lnTo>
                        <a:pt x="228" y="440"/>
                      </a:lnTo>
                      <a:close/>
                      <a:moveTo>
                        <a:pt x="442" y="239"/>
                      </a:moveTo>
                      <a:lnTo>
                        <a:pt x="442" y="239"/>
                      </a:lnTo>
                      <a:lnTo>
                        <a:pt x="441" y="248"/>
                      </a:lnTo>
                      <a:lnTo>
                        <a:pt x="441" y="249"/>
                      </a:lnTo>
                      <a:lnTo>
                        <a:pt x="441" y="249"/>
                      </a:lnTo>
                      <a:lnTo>
                        <a:pt x="437" y="270"/>
                      </a:lnTo>
                      <a:lnTo>
                        <a:pt x="433" y="290"/>
                      </a:lnTo>
                      <a:lnTo>
                        <a:pt x="426" y="310"/>
                      </a:lnTo>
                      <a:lnTo>
                        <a:pt x="417" y="328"/>
                      </a:lnTo>
                      <a:lnTo>
                        <a:pt x="406" y="346"/>
                      </a:lnTo>
                      <a:lnTo>
                        <a:pt x="394" y="362"/>
                      </a:lnTo>
                      <a:lnTo>
                        <a:pt x="379" y="378"/>
                      </a:lnTo>
                      <a:lnTo>
                        <a:pt x="364" y="392"/>
                      </a:lnTo>
                      <a:lnTo>
                        <a:pt x="364" y="392"/>
                      </a:lnTo>
                      <a:lnTo>
                        <a:pt x="360" y="396"/>
                      </a:lnTo>
                      <a:lnTo>
                        <a:pt x="354" y="388"/>
                      </a:lnTo>
                      <a:lnTo>
                        <a:pt x="327" y="352"/>
                      </a:lnTo>
                      <a:lnTo>
                        <a:pt x="327" y="352"/>
                      </a:lnTo>
                      <a:lnTo>
                        <a:pt x="340" y="341"/>
                      </a:lnTo>
                      <a:lnTo>
                        <a:pt x="352" y="328"/>
                      </a:lnTo>
                      <a:lnTo>
                        <a:pt x="362" y="314"/>
                      </a:lnTo>
                      <a:lnTo>
                        <a:pt x="371" y="300"/>
                      </a:lnTo>
                      <a:lnTo>
                        <a:pt x="377" y="284"/>
                      </a:lnTo>
                      <a:lnTo>
                        <a:pt x="382" y="267"/>
                      </a:lnTo>
                      <a:lnTo>
                        <a:pt x="386" y="251"/>
                      </a:lnTo>
                      <a:lnTo>
                        <a:pt x="388" y="234"/>
                      </a:lnTo>
                      <a:lnTo>
                        <a:pt x="442" y="234"/>
                      </a:lnTo>
                      <a:lnTo>
                        <a:pt x="442" y="234"/>
                      </a:lnTo>
                      <a:lnTo>
                        <a:pt x="442" y="238"/>
                      </a:lnTo>
                      <a:lnTo>
                        <a:pt x="442" y="239"/>
                      </a:lnTo>
                      <a:lnTo>
                        <a:pt x="442" y="239"/>
                      </a:lnTo>
                      <a:lnTo>
                        <a:pt x="442" y="2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7" name="Freeform 40"/>
                <p:cNvSpPr>
                  <a:spLocks noEditPoints="1"/>
                </p:cNvSpPr>
                <p:nvPr/>
              </p:nvSpPr>
              <p:spPr bwMode="auto">
                <a:xfrm>
                  <a:off x="3022600" y="4586288"/>
                  <a:ext cx="360363" cy="361950"/>
                </a:xfrm>
                <a:custGeom>
                  <a:avLst/>
                  <a:gdLst>
                    <a:gd name="T0" fmla="*/ 101 w 227"/>
                    <a:gd name="T1" fmla="*/ 0 h 228"/>
                    <a:gd name="T2" fmla="*/ 69 w 227"/>
                    <a:gd name="T3" fmla="*/ 9 h 228"/>
                    <a:gd name="T4" fmla="*/ 41 w 227"/>
                    <a:gd name="T5" fmla="*/ 26 h 228"/>
                    <a:gd name="T6" fmla="*/ 19 w 227"/>
                    <a:gd name="T7" fmla="*/ 51 h 228"/>
                    <a:gd name="T8" fmla="*/ 4 w 227"/>
                    <a:gd name="T9" fmla="*/ 80 h 228"/>
                    <a:gd name="T10" fmla="*/ 0 w 227"/>
                    <a:gd name="T11" fmla="*/ 113 h 228"/>
                    <a:gd name="T12" fmla="*/ 2 w 227"/>
                    <a:gd name="T13" fmla="*/ 137 h 228"/>
                    <a:gd name="T14" fmla="*/ 13 w 227"/>
                    <a:gd name="T15" fmla="*/ 168 h 228"/>
                    <a:gd name="T16" fmla="*/ 33 w 227"/>
                    <a:gd name="T17" fmla="*/ 194 h 228"/>
                    <a:gd name="T18" fmla="*/ 59 w 227"/>
                    <a:gd name="T19" fmla="*/ 214 h 228"/>
                    <a:gd name="T20" fmla="*/ 90 w 227"/>
                    <a:gd name="T21" fmla="*/ 226 h 228"/>
                    <a:gd name="T22" fmla="*/ 113 w 227"/>
                    <a:gd name="T23" fmla="*/ 228 h 228"/>
                    <a:gd name="T24" fmla="*/ 148 w 227"/>
                    <a:gd name="T25" fmla="*/ 222 h 228"/>
                    <a:gd name="T26" fmla="*/ 177 w 227"/>
                    <a:gd name="T27" fmla="*/ 208 h 228"/>
                    <a:gd name="T28" fmla="*/ 202 w 227"/>
                    <a:gd name="T29" fmla="*/ 187 h 228"/>
                    <a:gd name="T30" fmla="*/ 219 w 227"/>
                    <a:gd name="T31" fmla="*/ 159 h 228"/>
                    <a:gd name="T32" fmla="*/ 226 w 227"/>
                    <a:gd name="T33" fmla="*/ 125 h 228"/>
                    <a:gd name="T34" fmla="*/ 226 w 227"/>
                    <a:gd name="T35" fmla="*/ 103 h 228"/>
                    <a:gd name="T36" fmla="*/ 219 w 227"/>
                    <a:gd name="T37" fmla="*/ 69 h 228"/>
                    <a:gd name="T38" fmla="*/ 202 w 227"/>
                    <a:gd name="T39" fmla="*/ 41 h 228"/>
                    <a:gd name="T40" fmla="*/ 177 w 227"/>
                    <a:gd name="T41" fmla="*/ 19 h 228"/>
                    <a:gd name="T42" fmla="*/ 148 w 227"/>
                    <a:gd name="T43" fmla="*/ 5 h 228"/>
                    <a:gd name="T44" fmla="*/ 113 w 227"/>
                    <a:gd name="T45" fmla="*/ 0 h 228"/>
                    <a:gd name="T46" fmla="*/ 113 w 227"/>
                    <a:gd name="T47" fmla="*/ 214 h 228"/>
                    <a:gd name="T48" fmla="*/ 84 w 227"/>
                    <a:gd name="T49" fmla="*/ 210 h 228"/>
                    <a:gd name="T50" fmla="*/ 58 w 227"/>
                    <a:gd name="T51" fmla="*/ 197 h 228"/>
                    <a:gd name="T52" fmla="*/ 36 w 227"/>
                    <a:gd name="T53" fmla="*/ 177 h 228"/>
                    <a:gd name="T54" fmla="*/ 21 w 227"/>
                    <a:gd name="T55" fmla="*/ 152 h 228"/>
                    <a:gd name="T56" fmla="*/ 14 w 227"/>
                    <a:gd name="T57" fmla="*/ 124 h 228"/>
                    <a:gd name="T58" fmla="*/ 14 w 227"/>
                    <a:gd name="T59" fmla="*/ 104 h 228"/>
                    <a:gd name="T60" fmla="*/ 21 w 227"/>
                    <a:gd name="T61" fmla="*/ 76 h 228"/>
                    <a:gd name="T62" fmla="*/ 36 w 227"/>
                    <a:gd name="T63" fmla="*/ 51 h 228"/>
                    <a:gd name="T64" fmla="*/ 58 w 227"/>
                    <a:gd name="T65" fmla="*/ 31 h 228"/>
                    <a:gd name="T66" fmla="*/ 84 w 227"/>
                    <a:gd name="T67" fmla="*/ 18 h 228"/>
                    <a:gd name="T68" fmla="*/ 113 w 227"/>
                    <a:gd name="T69" fmla="*/ 14 h 228"/>
                    <a:gd name="T70" fmla="*/ 133 w 227"/>
                    <a:gd name="T71" fmla="*/ 16 h 228"/>
                    <a:gd name="T72" fmla="*/ 160 w 227"/>
                    <a:gd name="T73" fmla="*/ 26 h 228"/>
                    <a:gd name="T74" fmla="*/ 184 w 227"/>
                    <a:gd name="T75" fmla="*/ 43 h 228"/>
                    <a:gd name="T76" fmla="*/ 202 w 227"/>
                    <a:gd name="T77" fmla="*/ 66 h 228"/>
                    <a:gd name="T78" fmla="*/ 211 w 227"/>
                    <a:gd name="T79" fmla="*/ 94 h 228"/>
                    <a:gd name="T80" fmla="*/ 213 w 227"/>
                    <a:gd name="T81" fmla="*/ 113 h 228"/>
                    <a:gd name="T82" fmla="*/ 209 w 227"/>
                    <a:gd name="T83" fmla="*/ 144 h 228"/>
                    <a:gd name="T84" fmla="*/ 196 w 227"/>
                    <a:gd name="T85" fmla="*/ 170 h 228"/>
                    <a:gd name="T86" fmla="*/ 177 w 227"/>
                    <a:gd name="T87" fmla="*/ 191 h 228"/>
                    <a:gd name="T88" fmla="*/ 152 w 227"/>
                    <a:gd name="T89" fmla="*/ 206 h 228"/>
                    <a:gd name="T90" fmla="*/ 124 w 227"/>
                    <a:gd name="T91" fmla="*/ 21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228">
                      <a:moveTo>
                        <a:pt x="113" y="0"/>
                      </a:moveTo>
                      <a:lnTo>
                        <a:pt x="113" y="0"/>
                      </a:lnTo>
                      <a:lnTo>
                        <a:pt x="101" y="0"/>
                      </a:lnTo>
                      <a:lnTo>
                        <a:pt x="90" y="2"/>
                      </a:lnTo>
                      <a:lnTo>
                        <a:pt x="79" y="5"/>
                      </a:lnTo>
                      <a:lnTo>
                        <a:pt x="69" y="9"/>
                      </a:lnTo>
                      <a:lnTo>
                        <a:pt x="59" y="14"/>
                      </a:lnTo>
                      <a:lnTo>
                        <a:pt x="49" y="19"/>
                      </a:lnTo>
                      <a:lnTo>
                        <a:pt x="41" y="26"/>
                      </a:lnTo>
                      <a:lnTo>
                        <a:pt x="33" y="33"/>
                      </a:lnTo>
                      <a:lnTo>
                        <a:pt x="25" y="41"/>
                      </a:lnTo>
                      <a:lnTo>
                        <a:pt x="19" y="51"/>
                      </a:lnTo>
                      <a:lnTo>
                        <a:pt x="13" y="59"/>
                      </a:lnTo>
                      <a:lnTo>
                        <a:pt x="8" y="69"/>
                      </a:lnTo>
                      <a:lnTo>
                        <a:pt x="4" y="80"/>
                      </a:lnTo>
                      <a:lnTo>
                        <a:pt x="2" y="91"/>
                      </a:lnTo>
                      <a:lnTo>
                        <a:pt x="0" y="103"/>
                      </a:lnTo>
                      <a:lnTo>
                        <a:pt x="0" y="113"/>
                      </a:lnTo>
                      <a:lnTo>
                        <a:pt x="0" y="113"/>
                      </a:lnTo>
                      <a:lnTo>
                        <a:pt x="0" y="125"/>
                      </a:lnTo>
                      <a:lnTo>
                        <a:pt x="2" y="137"/>
                      </a:lnTo>
                      <a:lnTo>
                        <a:pt x="4" y="148"/>
                      </a:lnTo>
                      <a:lnTo>
                        <a:pt x="8" y="159"/>
                      </a:lnTo>
                      <a:lnTo>
                        <a:pt x="13" y="168"/>
                      </a:lnTo>
                      <a:lnTo>
                        <a:pt x="19" y="177"/>
                      </a:lnTo>
                      <a:lnTo>
                        <a:pt x="25" y="187"/>
                      </a:lnTo>
                      <a:lnTo>
                        <a:pt x="33" y="194"/>
                      </a:lnTo>
                      <a:lnTo>
                        <a:pt x="41" y="202"/>
                      </a:lnTo>
                      <a:lnTo>
                        <a:pt x="49" y="208"/>
                      </a:lnTo>
                      <a:lnTo>
                        <a:pt x="59" y="214"/>
                      </a:lnTo>
                      <a:lnTo>
                        <a:pt x="69" y="219"/>
                      </a:lnTo>
                      <a:lnTo>
                        <a:pt x="79" y="222"/>
                      </a:lnTo>
                      <a:lnTo>
                        <a:pt x="90" y="226"/>
                      </a:lnTo>
                      <a:lnTo>
                        <a:pt x="101" y="228"/>
                      </a:lnTo>
                      <a:lnTo>
                        <a:pt x="113" y="228"/>
                      </a:lnTo>
                      <a:lnTo>
                        <a:pt x="113" y="228"/>
                      </a:lnTo>
                      <a:lnTo>
                        <a:pt x="125" y="228"/>
                      </a:lnTo>
                      <a:lnTo>
                        <a:pt x="137" y="226"/>
                      </a:lnTo>
                      <a:lnTo>
                        <a:pt x="148" y="222"/>
                      </a:lnTo>
                      <a:lnTo>
                        <a:pt x="157" y="219"/>
                      </a:lnTo>
                      <a:lnTo>
                        <a:pt x="168" y="214"/>
                      </a:lnTo>
                      <a:lnTo>
                        <a:pt x="177" y="208"/>
                      </a:lnTo>
                      <a:lnTo>
                        <a:pt x="185" y="202"/>
                      </a:lnTo>
                      <a:lnTo>
                        <a:pt x="194" y="194"/>
                      </a:lnTo>
                      <a:lnTo>
                        <a:pt x="202" y="187"/>
                      </a:lnTo>
                      <a:lnTo>
                        <a:pt x="208" y="177"/>
                      </a:lnTo>
                      <a:lnTo>
                        <a:pt x="213" y="168"/>
                      </a:lnTo>
                      <a:lnTo>
                        <a:pt x="219" y="159"/>
                      </a:lnTo>
                      <a:lnTo>
                        <a:pt x="222" y="148"/>
                      </a:lnTo>
                      <a:lnTo>
                        <a:pt x="225" y="137"/>
                      </a:lnTo>
                      <a:lnTo>
                        <a:pt x="226" y="125"/>
                      </a:lnTo>
                      <a:lnTo>
                        <a:pt x="227" y="113"/>
                      </a:lnTo>
                      <a:lnTo>
                        <a:pt x="227" y="113"/>
                      </a:lnTo>
                      <a:lnTo>
                        <a:pt x="226" y="103"/>
                      </a:lnTo>
                      <a:lnTo>
                        <a:pt x="225" y="91"/>
                      </a:lnTo>
                      <a:lnTo>
                        <a:pt x="222" y="80"/>
                      </a:lnTo>
                      <a:lnTo>
                        <a:pt x="219" y="69"/>
                      </a:lnTo>
                      <a:lnTo>
                        <a:pt x="213" y="59"/>
                      </a:lnTo>
                      <a:lnTo>
                        <a:pt x="208" y="51"/>
                      </a:lnTo>
                      <a:lnTo>
                        <a:pt x="202" y="41"/>
                      </a:lnTo>
                      <a:lnTo>
                        <a:pt x="194" y="33"/>
                      </a:lnTo>
                      <a:lnTo>
                        <a:pt x="185" y="26"/>
                      </a:lnTo>
                      <a:lnTo>
                        <a:pt x="177" y="19"/>
                      </a:lnTo>
                      <a:lnTo>
                        <a:pt x="168" y="14"/>
                      </a:lnTo>
                      <a:lnTo>
                        <a:pt x="157" y="9"/>
                      </a:lnTo>
                      <a:lnTo>
                        <a:pt x="148" y="5"/>
                      </a:lnTo>
                      <a:lnTo>
                        <a:pt x="137" y="2"/>
                      </a:lnTo>
                      <a:lnTo>
                        <a:pt x="125" y="0"/>
                      </a:lnTo>
                      <a:lnTo>
                        <a:pt x="113" y="0"/>
                      </a:lnTo>
                      <a:lnTo>
                        <a:pt x="113" y="0"/>
                      </a:lnTo>
                      <a:close/>
                      <a:moveTo>
                        <a:pt x="113" y="214"/>
                      </a:moveTo>
                      <a:lnTo>
                        <a:pt x="113" y="214"/>
                      </a:lnTo>
                      <a:lnTo>
                        <a:pt x="103" y="213"/>
                      </a:lnTo>
                      <a:lnTo>
                        <a:pt x="94" y="212"/>
                      </a:lnTo>
                      <a:lnTo>
                        <a:pt x="84" y="210"/>
                      </a:lnTo>
                      <a:lnTo>
                        <a:pt x="74" y="206"/>
                      </a:lnTo>
                      <a:lnTo>
                        <a:pt x="65" y="202"/>
                      </a:lnTo>
                      <a:lnTo>
                        <a:pt x="58" y="197"/>
                      </a:lnTo>
                      <a:lnTo>
                        <a:pt x="49" y="191"/>
                      </a:lnTo>
                      <a:lnTo>
                        <a:pt x="43" y="185"/>
                      </a:lnTo>
                      <a:lnTo>
                        <a:pt x="36" y="177"/>
                      </a:lnTo>
                      <a:lnTo>
                        <a:pt x="31" y="170"/>
                      </a:lnTo>
                      <a:lnTo>
                        <a:pt x="25" y="162"/>
                      </a:lnTo>
                      <a:lnTo>
                        <a:pt x="21" y="152"/>
                      </a:lnTo>
                      <a:lnTo>
                        <a:pt x="18" y="144"/>
                      </a:lnTo>
                      <a:lnTo>
                        <a:pt x="16" y="134"/>
                      </a:lnTo>
                      <a:lnTo>
                        <a:pt x="14" y="124"/>
                      </a:lnTo>
                      <a:lnTo>
                        <a:pt x="14" y="113"/>
                      </a:lnTo>
                      <a:lnTo>
                        <a:pt x="14" y="113"/>
                      </a:lnTo>
                      <a:lnTo>
                        <a:pt x="14" y="104"/>
                      </a:lnTo>
                      <a:lnTo>
                        <a:pt x="16" y="94"/>
                      </a:lnTo>
                      <a:lnTo>
                        <a:pt x="18" y="84"/>
                      </a:lnTo>
                      <a:lnTo>
                        <a:pt x="21" y="76"/>
                      </a:lnTo>
                      <a:lnTo>
                        <a:pt x="25" y="66"/>
                      </a:lnTo>
                      <a:lnTo>
                        <a:pt x="31" y="58"/>
                      </a:lnTo>
                      <a:lnTo>
                        <a:pt x="36" y="51"/>
                      </a:lnTo>
                      <a:lnTo>
                        <a:pt x="43" y="43"/>
                      </a:lnTo>
                      <a:lnTo>
                        <a:pt x="49" y="37"/>
                      </a:lnTo>
                      <a:lnTo>
                        <a:pt x="58" y="31"/>
                      </a:lnTo>
                      <a:lnTo>
                        <a:pt x="65" y="26"/>
                      </a:lnTo>
                      <a:lnTo>
                        <a:pt x="74" y="22"/>
                      </a:lnTo>
                      <a:lnTo>
                        <a:pt x="84" y="18"/>
                      </a:lnTo>
                      <a:lnTo>
                        <a:pt x="94" y="16"/>
                      </a:lnTo>
                      <a:lnTo>
                        <a:pt x="103" y="15"/>
                      </a:lnTo>
                      <a:lnTo>
                        <a:pt x="113" y="14"/>
                      </a:lnTo>
                      <a:lnTo>
                        <a:pt x="113" y="14"/>
                      </a:lnTo>
                      <a:lnTo>
                        <a:pt x="124" y="15"/>
                      </a:lnTo>
                      <a:lnTo>
                        <a:pt x="133" y="16"/>
                      </a:lnTo>
                      <a:lnTo>
                        <a:pt x="143" y="18"/>
                      </a:lnTo>
                      <a:lnTo>
                        <a:pt x="152" y="22"/>
                      </a:lnTo>
                      <a:lnTo>
                        <a:pt x="160" y="26"/>
                      </a:lnTo>
                      <a:lnTo>
                        <a:pt x="169" y="31"/>
                      </a:lnTo>
                      <a:lnTo>
                        <a:pt x="177" y="37"/>
                      </a:lnTo>
                      <a:lnTo>
                        <a:pt x="184" y="43"/>
                      </a:lnTo>
                      <a:lnTo>
                        <a:pt x="191" y="51"/>
                      </a:lnTo>
                      <a:lnTo>
                        <a:pt x="196" y="58"/>
                      </a:lnTo>
                      <a:lnTo>
                        <a:pt x="202" y="66"/>
                      </a:lnTo>
                      <a:lnTo>
                        <a:pt x="205" y="76"/>
                      </a:lnTo>
                      <a:lnTo>
                        <a:pt x="209" y="84"/>
                      </a:lnTo>
                      <a:lnTo>
                        <a:pt x="211" y="94"/>
                      </a:lnTo>
                      <a:lnTo>
                        <a:pt x="212" y="104"/>
                      </a:lnTo>
                      <a:lnTo>
                        <a:pt x="213" y="113"/>
                      </a:lnTo>
                      <a:lnTo>
                        <a:pt x="213" y="113"/>
                      </a:lnTo>
                      <a:lnTo>
                        <a:pt x="212" y="124"/>
                      </a:lnTo>
                      <a:lnTo>
                        <a:pt x="211" y="134"/>
                      </a:lnTo>
                      <a:lnTo>
                        <a:pt x="209" y="144"/>
                      </a:lnTo>
                      <a:lnTo>
                        <a:pt x="205" y="152"/>
                      </a:lnTo>
                      <a:lnTo>
                        <a:pt x="202" y="162"/>
                      </a:lnTo>
                      <a:lnTo>
                        <a:pt x="196" y="170"/>
                      </a:lnTo>
                      <a:lnTo>
                        <a:pt x="191" y="177"/>
                      </a:lnTo>
                      <a:lnTo>
                        <a:pt x="184" y="185"/>
                      </a:lnTo>
                      <a:lnTo>
                        <a:pt x="177" y="191"/>
                      </a:lnTo>
                      <a:lnTo>
                        <a:pt x="169" y="197"/>
                      </a:lnTo>
                      <a:lnTo>
                        <a:pt x="160" y="202"/>
                      </a:lnTo>
                      <a:lnTo>
                        <a:pt x="152" y="206"/>
                      </a:lnTo>
                      <a:lnTo>
                        <a:pt x="143" y="210"/>
                      </a:lnTo>
                      <a:lnTo>
                        <a:pt x="133" y="212"/>
                      </a:lnTo>
                      <a:lnTo>
                        <a:pt x="124" y="213"/>
                      </a:lnTo>
                      <a:lnTo>
                        <a:pt x="113" y="214"/>
                      </a:lnTo>
                      <a:lnTo>
                        <a:pt x="113"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8" name="Freeform 41"/>
                <p:cNvSpPr>
                  <a:spLocks noEditPoints="1"/>
                </p:cNvSpPr>
                <p:nvPr/>
              </p:nvSpPr>
              <p:spPr bwMode="auto">
                <a:xfrm>
                  <a:off x="3060700" y="4625975"/>
                  <a:ext cx="282575" cy="282575"/>
                </a:xfrm>
                <a:custGeom>
                  <a:avLst/>
                  <a:gdLst>
                    <a:gd name="T0" fmla="*/ 80 w 178"/>
                    <a:gd name="T1" fmla="*/ 1 h 178"/>
                    <a:gd name="T2" fmla="*/ 54 w 178"/>
                    <a:gd name="T3" fmla="*/ 7 h 178"/>
                    <a:gd name="T4" fmla="*/ 33 w 178"/>
                    <a:gd name="T5" fmla="*/ 20 h 178"/>
                    <a:gd name="T6" fmla="*/ 16 w 178"/>
                    <a:gd name="T7" fmla="*/ 40 h 178"/>
                    <a:gd name="T8" fmla="*/ 5 w 178"/>
                    <a:gd name="T9" fmla="*/ 62 h 178"/>
                    <a:gd name="T10" fmla="*/ 0 w 178"/>
                    <a:gd name="T11" fmla="*/ 88 h 178"/>
                    <a:gd name="T12" fmla="*/ 3 w 178"/>
                    <a:gd name="T13" fmla="*/ 107 h 178"/>
                    <a:gd name="T14" fmla="*/ 11 w 178"/>
                    <a:gd name="T15" fmla="*/ 132 h 178"/>
                    <a:gd name="T16" fmla="*/ 26 w 178"/>
                    <a:gd name="T17" fmla="*/ 152 h 178"/>
                    <a:gd name="T18" fmla="*/ 47 w 178"/>
                    <a:gd name="T19" fmla="*/ 167 h 178"/>
                    <a:gd name="T20" fmla="*/ 72 w 178"/>
                    <a:gd name="T21" fmla="*/ 176 h 178"/>
                    <a:gd name="T22" fmla="*/ 89 w 178"/>
                    <a:gd name="T23" fmla="*/ 178 h 178"/>
                    <a:gd name="T24" fmla="*/ 116 w 178"/>
                    <a:gd name="T25" fmla="*/ 174 h 178"/>
                    <a:gd name="T26" fmla="*/ 139 w 178"/>
                    <a:gd name="T27" fmla="*/ 163 h 178"/>
                    <a:gd name="T28" fmla="*/ 158 w 178"/>
                    <a:gd name="T29" fmla="*/ 146 h 178"/>
                    <a:gd name="T30" fmla="*/ 171 w 178"/>
                    <a:gd name="T31" fmla="*/ 123 h 178"/>
                    <a:gd name="T32" fmla="*/ 178 w 178"/>
                    <a:gd name="T33" fmla="*/ 98 h 178"/>
                    <a:gd name="T34" fmla="*/ 178 w 178"/>
                    <a:gd name="T35" fmla="*/ 80 h 178"/>
                    <a:gd name="T36" fmla="*/ 171 w 178"/>
                    <a:gd name="T37" fmla="*/ 55 h 178"/>
                    <a:gd name="T38" fmla="*/ 158 w 178"/>
                    <a:gd name="T39" fmla="*/ 32 h 178"/>
                    <a:gd name="T40" fmla="*/ 139 w 178"/>
                    <a:gd name="T41" fmla="*/ 15 h 178"/>
                    <a:gd name="T42" fmla="*/ 116 w 178"/>
                    <a:gd name="T43" fmla="*/ 4 h 178"/>
                    <a:gd name="T44" fmla="*/ 89 w 178"/>
                    <a:gd name="T45" fmla="*/ 0 h 178"/>
                    <a:gd name="T46" fmla="*/ 89 w 178"/>
                    <a:gd name="T47" fmla="*/ 164 h 178"/>
                    <a:gd name="T48" fmla="*/ 67 w 178"/>
                    <a:gd name="T49" fmla="*/ 160 h 178"/>
                    <a:gd name="T50" fmla="*/ 48 w 178"/>
                    <a:gd name="T51" fmla="*/ 151 h 178"/>
                    <a:gd name="T52" fmla="*/ 32 w 178"/>
                    <a:gd name="T53" fmla="*/ 136 h 178"/>
                    <a:gd name="T54" fmla="*/ 21 w 178"/>
                    <a:gd name="T55" fmla="*/ 118 h 178"/>
                    <a:gd name="T56" fmla="*/ 16 w 178"/>
                    <a:gd name="T57" fmla="*/ 97 h 178"/>
                    <a:gd name="T58" fmla="*/ 16 w 178"/>
                    <a:gd name="T59" fmla="*/ 81 h 178"/>
                    <a:gd name="T60" fmla="*/ 21 w 178"/>
                    <a:gd name="T61" fmla="*/ 60 h 178"/>
                    <a:gd name="T62" fmla="*/ 32 w 178"/>
                    <a:gd name="T63" fmla="*/ 42 h 178"/>
                    <a:gd name="T64" fmla="*/ 48 w 178"/>
                    <a:gd name="T65" fmla="*/ 27 h 178"/>
                    <a:gd name="T66" fmla="*/ 67 w 178"/>
                    <a:gd name="T67" fmla="*/ 18 h 178"/>
                    <a:gd name="T68" fmla="*/ 89 w 178"/>
                    <a:gd name="T69" fmla="*/ 14 h 178"/>
                    <a:gd name="T70" fmla="*/ 104 w 178"/>
                    <a:gd name="T71" fmla="*/ 16 h 178"/>
                    <a:gd name="T72" fmla="*/ 125 w 178"/>
                    <a:gd name="T73" fmla="*/ 24 h 178"/>
                    <a:gd name="T74" fmla="*/ 142 w 178"/>
                    <a:gd name="T75" fmla="*/ 37 h 178"/>
                    <a:gd name="T76" fmla="*/ 155 w 178"/>
                    <a:gd name="T77" fmla="*/ 54 h 178"/>
                    <a:gd name="T78" fmla="*/ 162 w 178"/>
                    <a:gd name="T79" fmla="*/ 74 h 178"/>
                    <a:gd name="T80" fmla="*/ 163 w 178"/>
                    <a:gd name="T81" fmla="*/ 88 h 178"/>
                    <a:gd name="T82" fmla="*/ 160 w 178"/>
                    <a:gd name="T83" fmla="*/ 111 h 178"/>
                    <a:gd name="T84" fmla="*/ 152 w 178"/>
                    <a:gd name="T85" fmla="*/ 131 h 178"/>
                    <a:gd name="T86" fmla="*/ 136 w 178"/>
                    <a:gd name="T87" fmla="*/ 147 h 178"/>
                    <a:gd name="T88" fmla="*/ 118 w 178"/>
                    <a:gd name="T89" fmla="*/ 158 h 178"/>
                    <a:gd name="T90" fmla="*/ 97 w 178"/>
                    <a:gd name="T91" fmla="*/ 16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8" h="178">
                      <a:moveTo>
                        <a:pt x="89" y="0"/>
                      </a:moveTo>
                      <a:lnTo>
                        <a:pt x="89" y="0"/>
                      </a:lnTo>
                      <a:lnTo>
                        <a:pt x="80" y="1"/>
                      </a:lnTo>
                      <a:lnTo>
                        <a:pt x="72" y="2"/>
                      </a:lnTo>
                      <a:lnTo>
                        <a:pt x="63" y="4"/>
                      </a:lnTo>
                      <a:lnTo>
                        <a:pt x="54" y="7"/>
                      </a:lnTo>
                      <a:lnTo>
                        <a:pt x="47" y="11"/>
                      </a:lnTo>
                      <a:lnTo>
                        <a:pt x="39" y="15"/>
                      </a:lnTo>
                      <a:lnTo>
                        <a:pt x="33" y="20"/>
                      </a:lnTo>
                      <a:lnTo>
                        <a:pt x="26" y="26"/>
                      </a:lnTo>
                      <a:lnTo>
                        <a:pt x="21" y="32"/>
                      </a:lnTo>
                      <a:lnTo>
                        <a:pt x="16" y="40"/>
                      </a:lnTo>
                      <a:lnTo>
                        <a:pt x="11" y="46"/>
                      </a:lnTo>
                      <a:lnTo>
                        <a:pt x="8" y="55"/>
                      </a:lnTo>
                      <a:lnTo>
                        <a:pt x="5" y="62"/>
                      </a:lnTo>
                      <a:lnTo>
                        <a:pt x="3" y="71"/>
                      </a:lnTo>
                      <a:lnTo>
                        <a:pt x="1" y="80"/>
                      </a:lnTo>
                      <a:lnTo>
                        <a:pt x="0" y="88"/>
                      </a:lnTo>
                      <a:lnTo>
                        <a:pt x="0" y="88"/>
                      </a:lnTo>
                      <a:lnTo>
                        <a:pt x="1" y="98"/>
                      </a:lnTo>
                      <a:lnTo>
                        <a:pt x="3" y="107"/>
                      </a:lnTo>
                      <a:lnTo>
                        <a:pt x="5" y="115"/>
                      </a:lnTo>
                      <a:lnTo>
                        <a:pt x="8" y="123"/>
                      </a:lnTo>
                      <a:lnTo>
                        <a:pt x="11" y="132"/>
                      </a:lnTo>
                      <a:lnTo>
                        <a:pt x="16" y="138"/>
                      </a:lnTo>
                      <a:lnTo>
                        <a:pt x="21" y="146"/>
                      </a:lnTo>
                      <a:lnTo>
                        <a:pt x="26" y="152"/>
                      </a:lnTo>
                      <a:lnTo>
                        <a:pt x="33" y="158"/>
                      </a:lnTo>
                      <a:lnTo>
                        <a:pt x="39" y="163"/>
                      </a:lnTo>
                      <a:lnTo>
                        <a:pt x="47" y="167"/>
                      </a:lnTo>
                      <a:lnTo>
                        <a:pt x="54" y="170"/>
                      </a:lnTo>
                      <a:lnTo>
                        <a:pt x="63" y="174"/>
                      </a:lnTo>
                      <a:lnTo>
                        <a:pt x="72" y="176"/>
                      </a:lnTo>
                      <a:lnTo>
                        <a:pt x="80" y="177"/>
                      </a:lnTo>
                      <a:lnTo>
                        <a:pt x="89" y="178"/>
                      </a:lnTo>
                      <a:lnTo>
                        <a:pt x="89" y="178"/>
                      </a:lnTo>
                      <a:lnTo>
                        <a:pt x="99" y="177"/>
                      </a:lnTo>
                      <a:lnTo>
                        <a:pt x="107" y="176"/>
                      </a:lnTo>
                      <a:lnTo>
                        <a:pt x="116" y="174"/>
                      </a:lnTo>
                      <a:lnTo>
                        <a:pt x="124" y="170"/>
                      </a:lnTo>
                      <a:lnTo>
                        <a:pt x="131" y="167"/>
                      </a:lnTo>
                      <a:lnTo>
                        <a:pt x="139" y="163"/>
                      </a:lnTo>
                      <a:lnTo>
                        <a:pt x="146" y="158"/>
                      </a:lnTo>
                      <a:lnTo>
                        <a:pt x="152" y="152"/>
                      </a:lnTo>
                      <a:lnTo>
                        <a:pt x="158" y="146"/>
                      </a:lnTo>
                      <a:lnTo>
                        <a:pt x="162" y="138"/>
                      </a:lnTo>
                      <a:lnTo>
                        <a:pt x="168" y="132"/>
                      </a:lnTo>
                      <a:lnTo>
                        <a:pt x="171" y="123"/>
                      </a:lnTo>
                      <a:lnTo>
                        <a:pt x="174" y="115"/>
                      </a:lnTo>
                      <a:lnTo>
                        <a:pt x="176" y="107"/>
                      </a:lnTo>
                      <a:lnTo>
                        <a:pt x="178" y="98"/>
                      </a:lnTo>
                      <a:lnTo>
                        <a:pt x="178" y="88"/>
                      </a:lnTo>
                      <a:lnTo>
                        <a:pt x="178" y="88"/>
                      </a:lnTo>
                      <a:lnTo>
                        <a:pt x="178" y="80"/>
                      </a:lnTo>
                      <a:lnTo>
                        <a:pt x="176" y="71"/>
                      </a:lnTo>
                      <a:lnTo>
                        <a:pt x="174" y="62"/>
                      </a:lnTo>
                      <a:lnTo>
                        <a:pt x="171" y="55"/>
                      </a:lnTo>
                      <a:lnTo>
                        <a:pt x="168" y="46"/>
                      </a:lnTo>
                      <a:lnTo>
                        <a:pt x="162" y="40"/>
                      </a:lnTo>
                      <a:lnTo>
                        <a:pt x="158" y="32"/>
                      </a:lnTo>
                      <a:lnTo>
                        <a:pt x="152" y="26"/>
                      </a:lnTo>
                      <a:lnTo>
                        <a:pt x="146" y="20"/>
                      </a:lnTo>
                      <a:lnTo>
                        <a:pt x="139" y="15"/>
                      </a:lnTo>
                      <a:lnTo>
                        <a:pt x="131" y="11"/>
                      </a:lnTo>
                      <a:lnTo>
                        <a:pt x="124" y="7"/>
                      </a:lnTo>
                      <a:lnTo>
                        <a:pt x="116" y="4"/>
                      </a:lnTo>
                      <a:lnTo>
                        <a:pt x="107" y="2"/>
                      </a:lnTo>
                      <a:lnTo>
                        <a:pt x="99" y="1"/>
                      </a:lnTo>
                      <a:lnTo>
                        <a:pt x="89" y="0"/>
                      </a:lnTo>
                      <a:lnTo>
                        <a:pt x="89" y="0"/>
                      </a:lnTo>
                      <a:close/>
                      <a:moveTo>
                        <a:pt x="89" y="164"/>
                      </a:moveTo>
                      <a:lnTo>
                        <a:pt x="89" y="164"/>
                      </a:lnTo>
                      <a:lnTo>
                        <a:pt x="81" y="163"/>
                      </a:lnTo>
                      <a:lnTo>
                        <a:pt x="74" y="162"/>
                      </a:lnTo>
                      <a:lnTo>
                        <a:pt x="67" y="160"/>
                      </a:lnTo>
                      <a:lnTo>
                        <a:pt x="60" y="158"/>
                      </a:lnTo>
                      <a:lnTo>
                        <a:pt x="53" y="154"/>
                      </a:lnTo>
                      <a:lnTo>
                        <a:pt x="48" y="151"/>
                      </a:lnTo>
                      <a:lnTo>
                        <a:pt x="41" y="147"/>
                      </a:lnTo>
                      <a:lnTo>
                        <a:pt x="36" y="141"/>
                      </a:lnTo>
                      <a:lnTo>
                        <a:pt x="32" y="136"/>
                      </a:lnTo>
                      <a:lnTo>
                        <a:pt x="27" y="131"/>
                      </a:lnTo>
                      <a:lnTo>
                        <a:pt x="24" y="124"/>
                      </a:lnTo>
                      <a:lnTo>
                        <a:pt x="21" y="118"/>
                      </a:lnTo>
                      <a:lnTo>
                        <a:pt x="18" y="111"/>
                      </a:lnTo>
                      <a:lnTo>
                        <a:pt x="17" y="104"/>
                      </a:lnTo>
                      <a:lnTo>
                        <a:pt x="16" y="97"/>
                      </a:lnTo>
                      <a:lnTo>
                        <a:pt x="14" y="88"/>
                      </a:lnTo>
                      <a:lnTo>
                        <a:pt x="14" y="88"/>
                      </a:lnTo>
                      <a:lnTo>
                        <a:pt x="16" y="81"/>
                      </a:lnTo>
                      <a:lnTo>
                        <a:pt x="17" y="74"/>
                      </a:lnTo>
                      <a:lnTo>
                        <a:pt x="18" y="67"/>
                      </a:lnTo>
                      <a:lnTo>
                        <a:pt x="21" y="60"/>
                      </a:lnTo>
                      <a:lnTo>
                        <a:pt x="24" y="54"/>
                      </a:lnTo>
                      <a:lnTo>
                        <a:pt x="27" y="47"/>
                      </a:lnTo>
                      <a:lnTo>
                        <a:pt x="32" y="42"/>
                      </a:lnTo>
                      <a:lnTo>
                        <a:pt x="36" y="37"/>
                      </a:lnTo>
                      <a:lnTo>
                        <a:pt x="41" y="31"/>
                      </a:lnTo>
                      <a:lnTo>
                        <a:pt x="48" y="27"/>
                      </a:lnTo>
                      <a:lnTo>
                        <a:pt x="53" y="24"/>
                      </a:lnTo>
                      <a:lnTo>
                        <a:pt x="60" y="20"/>
                      </a:lnTo>
                      <a:lnTo>
                        <a:pt x="67" y="18"/>
                      </a:lnTo>
                      <a:lnTo>
                        <a:pt x="74" y="16"/>
                      </a:lnTo>
                      <a:lnTo>
                        <a:pt x="81" y="15"/>
                      </a:lnTo>
                      <a:lnTo>
                        <a:pt x="89" y="14"/>
                      </a:lnTo>
                      <a:lnTo>
                        <a:pt x="89" y="14"/>
                      </a:lnTo>
                      <a:lnTo>
                        <a:pt x="97" y="15"/>
                      </a:lnTo>
                      <a:lnTo>
                        <a:pt x="104" y="16"/>
                      </a:lnTo>
                      <a:lnTo>
                        <a:pt x="112" y="18"/>
                      </a:lnTo>
                      <a:lnTo>
                        <a:pt x="118" y="20"/>
                      </a:lnTo>
                      <a:lnTo>
                        <a:pt x="125" y="24"/>
                      </a:lnTo>
                      <a:lnTo>
                        <a:pt x="131" y="27"/>
                      </a:lnTo>
                      <a:lnTo>
                        <a:pt x="136" y="31"/>
                      </a:lnTo>
                      <a:lnTo>
                        <a:pt x="142" y="37"/>
                      </a:lnTo>
                      <a:lnTo>
                        <a:pt x="147" y="42"/>
                      </a:lnTo>
                      <a:lnTo>
                        <a:pt x="152" y="47"/>
                      </a:lnTo>
                      <a:lnTo>
                        <a:pt x="155" y="54"/>
                      </a:lnTo>
                      <a:lnTo>
                        <a:pt x="158" y="60"/>
                      </a:lnTo>
                      <a:lnTo>
                        <a:pt x="160" y="67"/>
                      </a:lnTo>
                      <a:lnTo>
                        <a:pt x="162" y="74"/>
                      </a:lnTo>
                      <a:lnTo>
                        <a:pt x="163" y="81"/>
                      </a:lnTo>
                      <a:lnTo>
                        <a:pt x="163" y="88"/>
                      </a:lnTo>
                      <a:lnTo>
                        <a:pt x="163" y="88"/>
                      </a:lnTo>
                      <a:lnTo>
                        <a:pt x="163" y="97"/>
                      </a:lnTo>
                      <a:lnTo>
                        <a:pt x="162" y="104"/>
                      </a:lnTo>
                      <a:lnTo>
                        <a:pt x="160" y="111"/>
                      </a:lnTo>
                      <a:lnTo>
                        <a:pt x="158" y="118"/>
                      </a:lnTo>
                      <a:lnTo>
                        <a:pt x="155" y="124"/>
                      </a:lnTo>
                      <a:lnTo>
                        <a:pt x="152" y="131"/>
                      </a:lnTo>
                      <a:lnTo>
                        <a:pt x="147" y="136"/>
                      </a:lnTo>
                      <a:lnTo>
                        <a:pt x="142" y="141"/>
                      </a:lnTo>
                      <a:lnTo>
                        <a:pt x="136" y="147"/>
                      </a:lnTo>
                      <a:lnTo>
                        <a:pt x="131" y="151"/>
                      </a:lnTo>
                      <a:lnTo>
                        <a:pt x="125" y="154"/>
                      </a:lnTo>
                      <a:lnTo>
                        <a:pt x="118" y="158"/>
                      </a:lnTo>
                      <a:lnTo>
                        <a:pt x="112" y="160"/>
                      </a:lnTo>
                      <a:lnTo>
                        <a:pt x="104" y="162"/>
                      </a:lnTo>
                      <a:lnTo>
                        <a:pt x="97" y="163"/>
                      </a:lnTo>
                      <a:lnTo>
                        <a:pt x="89" y="164"/>
                      </a:lnTo>
                      <a:lnTo>
                        <a:pt x="89"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9" name="Freeform 42"/>
                <p:cNvSpPr>
                  <a:spLocks noEditPoints="1"/>
                </p:cNvSpPr>
                <p:nvPr/>
              </p:nvSpPr>
              <p:spPr bwMode="auto">
                <a:xfrm>
                  <a:off x="3152775" y="4668838"/>
                  <a:ext cx="98425" cy="188913"/>
                </a:xfrm>
                <a:custGeom>
                  <a:avLst/>
                  <a:gdLst>
                    <a:gd name="T0" fmla="*/ 39 w 62"/>
                    <a:gd name="T1" fmla="*/ 0 h 119"/>
                    <a:gd name="T2" fmla="*/ 24 w 62"/>
                    <a:gd name="T3" fmla="*/ 3 h 119"/>
                    <a:gd name="T4" fmla="*/ 23 w 62"/>
                    <a:gd name="T5" fmla="*/ 3 h 119"/>
                    <a:gd name="T6" fmla="*/ 15 w 62"/>
                    <a:gd name="T7" fmla="*/ 5 h 119"/>
                    <a:gd name="T8" fmla="*/ 6 w 62"/>
                    <a:gd name="T9" fmla="*/ 11 h 119"/>
                    <a:gd name="T10" fmla="*/ 1 w 62"/>
                    <a:gd name="T11" fmla="*/ 18 h 119"/>
                    <a:gd name="T12" fmla="*/ 0 w 62"/>
                    <a:gd name="T13" fmla="*/ 28 h 119"/>
                    <a:gd name="T14" fmla="*/ 0 w 62"/>
                    <a:gd name="T15" fmla="*/ 40 h 119"/>
                    <a:gd name="T16" fmla="*/ 3 w 62"/>
                    <a:gd name="T17" fmla="*/ 51 h 119"/>
                    <a:gd name="T18" fmla="*/ 13 w 62"/>
                    <a:gd name="T19" fmla="*/ 59 h 119"/>
                    <a:gd name="T20" fmla="*/ 17 w 62"/>
                    <a:gd name="T21" fmla="*/ 61 h 119"/>
                    <a:gd name="T22" fmla="*/ 24 w 62"/>
                    <a:gd name="T23" fmla="*/ 100 h 119"/>
                    <a:gd name="T24" fmla="*/ 23 w 62"/>
                    <a:gd name="T25" fmla="*/ 100 h 119"/>
                    <a:gd name="T26" fmla="*/ 17 w 62"/>
                    <a:gd name="T27" fmla="*/ 98 h 119"/>
                    <a:gd name="T28" fmla="*/ 14 w 62"/>
                    <a:gd name="T29" fmla="*/ 91 h 119"/>
                    <a:gd name="T30" fmla="*/ 0 w 62"/>
                    <a:gd name="T31" fmla="*/ 85 h 119"/>
                    <a:gd name="T32" fmla="*/ 0 w 62"/>
                    <a:gd name="T33" fmla="*/ 91 h 119"/>
                    <a:gd name="T34" fmla="*/ 1 w 62"/>
                    <a:gd name="T35" fmla="*/ 100 h 119"/>
                    <a:gd name="T36" fmla="*/ 6 w 62"/>
                    <a:gd name="T37" fmla="*/ 108 h 119"/>
                    <a:gd name="T38" fmla="*/ 15 w 62"/>
                    <a:gd name="T39" fmla="*/ 113 h 119"/>
                    <a:gd name="T40" fmla="*/ 23 w 62"/>
                    <a:gd name="T41" fmla="*/ 115 h 119"/>
                    <a:gd name="T42" fmla="*/ 24 w 62"/>
                    <a:gd name="T43" fmla="*/ 119 h 119"/>
                    <a:gd name="T44" fmla="*/ 39 w 62"/>
                    <a:gd name="T45" fmla="*/ 114 h 119"/>
                    <a:gd name="T46" fmla="*/ 44 w 62"/>
                    <a:gd name="T47" fmla="*/ 114 h 119"/>
                    <a:gd name="T48" fmla="*/ 51 w 62"/>
                    <a:gd name="T49" fmla="*/ 110 h 119"/>
                    <a:gd name="T50" fmla="*/ 58 w 62"/>
                    <a:gd name="T51" fmla="*/ 104 h 119"/>
                    <a:gd name="T52" fmla="*/ 62 w 62"/>
                    <a:gd name="T53" fmla="*/ 95 h 119"/>
                    <a:gd name="T54" fmla="*/ 62 w 62"/>
                    <a:gd name="T55" fmla="*/ 79 h 119"/>
                    <a:gd name="T56" fmla="*/ 61 w 62"/>
                    <a:gd name="T57" fmla="*/ 73 h 119"/>
                    <a:gd name="T58" fmla="*/ 55 w 62"/>
                    <a:gd name="T59" fmla="*/ 64 h 119"/>
                    <a:gd name="T60" fmla="*/ 45 w 62"/>
                    <a:gd name="T61" fmla="*/ 57 h 119"/>
                    <a:gd name="T62" fmla="*/ 39 w 62"/>
                    <a:gd name="T63" fmla="*/ 55 h 119"/>
                    <a:gd name="T64" fmla="*/ 39 w 62"/>
                    <a:gd name="T65" fmla="*/ 18 h 119"/>
                    <a:gd name="T66" fmla="*/ 45 w 62"/>
                    <a:gd name="T67" fmla="*/ 21 h 119"/>
                    <a:gd name="T68" fmla="*/ 48 w 62"/>
                    <a:gd name="T69" fmla="*/ 28 h 119"/>
                    <a:gd name="T70" fmla="*/ 62 w 62"/>
                    <a:gd name="T71" fmla="*/ 33 h 119"/>
                    <a:gd name="T72" fmla="*/ 62 w 62"/>
                    <a:gd name="T73" fmla="*/ 28 h 119"/>
                    <a:gd name="T74" fmla="*/ 60 w 62"/>
                    <a:gd name="T75" fmla="*/ 19 h 119"/>
                    <a:gd name="T76" fmla="*/ 56 w 62"/>
                    <a:gd name="T77" fmla="*/ 11 h 119"/>
                    <a:gd name="T78" fmla="*/ 48 w 62"/>
                    <a:gd name="T79" fmla="*/ 6 h 119"/>
                    <a:gd name="T80" fmla="*/ 39 w 62"/>
                    <a:gd name="T81" fmla="*/ 4 h 119"/>
                    <a:gd name="T82" fmla="*/ 48 w 62"/>
                    <a:gd name="T83" fmla="*/ 79 h 119"/>
                    <a:gd name="T84" fmla="*/ 48 w 62"/>
                    <a:gd name="T85" fmla="*/ 91 h 119"/>
                    <a:gd name="T86" fmla="*/ 45 w 62"/>
                    <a:gd name="T87" fmla="*/ 97 h 119"/>
                    <a:gd name="T88" fmla="*/ 39 w 62"/>
                    <a:gd name="T89" fmla="*/ 100 h 119"/>
                    <a:gd name="T90" fmla="*/ 42 w 62"/>
                    <a:gd name="T91" fmla="*/ 71 h 119"/>
                    <a:gd name="T92" fmla="*/ 46 w 62"/>
                    <a:gd name="T93" fmla="*/ 75 h 119"/>
                    <a:gd name="T94" fmla="*/ 48 w 62"/>
                    <a:gd name="T95" fmla="*/ 79 h 119"/>
                    <a:gd name="T96" fmla="*/ 22 w 62"/>
                    <a:gd name="T97" fmla="*/ 48 h 119"/>
                    <a:gd name="T98" fmla="*/ 22 w 62"/>
                    <a:gd name="T99" fmla="*/ 48 h 119"/>
                    <a:gd name="T100" fmla="*/ 19 w 62"/>
                    <a:gd name="T101" fmla="*/ 47 h 119"/>
                    <a:gd name="T102" fmla="*/ 14 w 62"/>
                    <a:gd name="T103" fmla="*/ 42 h 119"/>
                    <a:gd name="T104" fmla="*/ 14 w 62"/>
                    <a:gd name="T105" fmla="*/ 28 h 119"/>
                    <a:gd name="T106" fmla="*/ 15 w 62"/>
                    <a:gd name="T107" fmla="*/ 24 h 119"/>
                    <a:gd name="T108" fmla="*/ 20 w 62"/>
                    <a:gd name="T109" fmla="*/ 18 h 119"/>
                    <a:gd name="T110" fmla="*/ 24 w 62"/>
                    <a:gd name="T111" fmla="*/ 18 h 119"/>
                    <a:gd name="T112" fmla="*/ 22 w 62"/>
                    <a:gd name="T113" fmla="*/ 4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19">
                      <a:moveTo>
                        <a:pt x="39" y="4"/>
                      </a:moveTo>
                      <a:lnTo>
                        <a:pt x="39" y="0"/>
                      </a:lnTo>
                      <a:lnTo>
                        <a:pt x="24" y="0"/>
                      </a:lnTo>
                      <a:lnTo>
                        <a:pt x="24" y="3"/>
                      </a:lnTo>
                      <a:lnTo>
                        <a:pt x="23" y="3"/>
                      </a:lnTo>
                      <a:lnTo>
                        <a:pt x="23" y="3"/>
                      </a:lnTo>
                      <a:lnTo>
                        <a:pt x="19" y="4"/>
                      </a:lnTo>
                      <a:lnTo>
                        <a:pt x="15" y="5"/>
                      </a:lnTo>
                      <a:lnTo>
                        <a:pt x="10" y="7"/>
                      </a:lnTo>
                      <a:lnTo>
                        <a:pt x="6" y="11"/>
                      </a:lnTo>
                      <a:lnTo>
                        <a:pt x="4" y="14"/>
                      </a:lnTo>
                      <a:lnTo>
                        <a:pt x="1" y="18"/>
                      </a:lnTo>
                      <a:lnTo>
                        <a:pt x="0" y="24"/>
                      </a:lnTo>
                      <a:lnTo>
                        <a:pt x="0" y="28"/>
                      </a:lnTo>
                      <a:lnTo>
                        <a:pt x="0" y="40"/>
                      </a:lnTo>
                      <a:lnTo>
                        <a:pt x="0" y="40"/>
                      </a:lnTo>
                      <a:lnTo>
                        <a:pt x="0" y="45"/>
                      </a:lnTo>
                      <a:lnTo>
                        <a:pt x="3" y="51"/>
                      </a:lnTo>
                      <a:lnTo>
                        <a:pt x="7" y="55"/>
                      </a:lnTo>
                      <a:lnTo>
                        <a:pt x="13" y="59"/>
                      </a:lnTo>
                      <a:lnTo>
                        <a:pt x="17" y="61"/>
                      </a:lnTo>
                      <a:lnTo>
                        <a:pt x="17" y="61"/>
                      </a:lnTo>
                      <a:lnTo>
                        <a:pt x="24" y="65"/>
                      </a:lnTo>
                      <a:lnTo>
                        <a:pt x="24" y="100"/>
                      </a:lnTo>
                      <a:lnTo>
                        <a:pt x="23" y="100"/>
                      </a:lnTo>
                      <a:lnTo>
                        <a:pt x="23" y="100"/>
                      </a:lnTo>
                      <a:lnTo>
                        <a:pt x="20" y="100"/>
                      </a:lnTo>
                      <a:lnTo>
                        <a:pt x="17" y="98"/>
                      </a:lnTo>
                      <a:lnTo>
                        <a:pt x="15" y="95"/>
                      </a:lnTo>
                      <a:lnTo>
                        <a:pt x="14" y="91"/>
                      </a:lnTo>
                      <a:lnTo>
                        <a:pt x="14" y="85"/>
                      </a:lnTo>
                      <a:lnTo>
                        <a:pt x="0" y="85"/>
                      </a:lnTo>
                      <a:lnTo>
                        <a:pt x="0" y="91"/>
                      </a:lnTo>
                      <a:lnTo>
                        <a:pt x="0" y="91"/>
                      </a:lnTo>
                      <a:lnTo>
                        <a:pt x="0" y="95"/>
                      </a:lnTo>
                      <a:lnTo>
                        <a:pt x="1" y="100"/>
                      </a:lnTo>
                      <a:lnTo>
                        <a:pt x="4" y="105"/>
                      </a:lnTo>
                      <a:lnTo>
                        <a:pt x="6" y="108"/>
                      </a:lnTo>
                      <a:lnTo>
                        <a:pt x="10" y="111"/>
                      </a:lnTo>
                      <a:lnTo>
                        <a:pt x="15" y="113"/>
                      </a:lnTo>
                      <a:lnTo>
                        <a:pt x="19" y="114"/>
                      </a:lnTo>
                      <a:lnTo>
                        <a:pt x="23" y="115"/>
                      </a:lnTo>
                      <a:lnTo>
                        <a:pt x="24" y="115"/>
                      </a:lnTo>
                      <a:lnTo>
                        <a:pt x="24" y="119"/>
                      </a:lnTo>
                      <a:lnTo>
                        <a:pt x="39" y="119"/>
                      </a:lnTo>
                      <a:lnTo>
                        <a:pt x="39" y="114"/>
                      </a:lnTo>
                      <a:lnTo>
                        <a:pt x="39" y="114"/>
                      </a:lnTo>
                      <a:lnTo>
                        <a:pt x="44" y="114"/>
                      </a:lnTo>
                      <a:lnTo>
                        <a:pt x="48" y="112"/>
                      </a:lnTo>
                      <a:lnTo>
                        <a:pt x="51" y="110"/>
                      </a:lnTo>
                      <a:lnTo>
                        <a:pt x="56" y="107"/>
                      </a:lnTo>
                      <a:lnTo>
                        <a:pt x="58" y="104"/>
                      </a:lnTo>
                      <a:lnTo>
                        <a:pt x="60" y="99"/>
                      </a:lnTo>
                      <a:lnTo>
                        <a:pt x="62" y="95"/>
                      </a:lnTo>
                      <a:lnTo>
                        <a:pt x="62" y="91"/>
                      </a:lnTo>
                      <a:lnTo>
                        <a:pt x="62" y="79"/>
                      </a:lnTo>
                      <a:lnTo>
                        <a:pt x="62" y="79"/>
                      </a:lnTo>
                      <a:lnTo>
                        <a:pt x="61" y="73"/>
                      </a:lnTo>
                      <a:lnTo>
                        <a:pt x="59" y="68"/>
                      </a:lnTo>
                      <a:lnTo>
                        <a:pt x="55" y="64"/>
                      </a:lnTo>
                      <a:lnTo>
                        <a:pt x="49" y="58"/>
                      </a:lnTo>
                      <a:lnTo>
                        <a:pt x="45" y="57"/>
                      </a:lnTo>
                      <a:lnTo>
                        <a:pt x="45" y="57"/>
                      </a:lnTo>
                      <a:lnTo>
                        <a:pt x="39" y="55"/>
                      </a:lnTo>
                      <a:lnTo>
                        <a:pt x="39" y="18"/>
                      </a:lnTo>
                      <a:lnTo>
                        <a:pt x="39" y="18"/>
                      </a:lnTo>
                      <a:lnTo>
                        <a:pt x="43" y="19"/>
                      </a:lnTo>
                      <a:lnTo>
                        <a:pt x="45" y="21"/>
                      </a:lnTo>
                      <a:lnTo>
                        <a:pt x="47" y="25"/>
                      </a:lnTo>
                      <a:lnTo>
                        <a:pt x="48" y="28"/>
                      </a:lnTo>
                      <a:lnTo>
                        <a:pt x="48" y="33"/>
                      </a:lnTo>
                      <a:lnTo>
                        <a:pt x="62" y="33"/>
                      </a:lnTo>
                      <a:lnTo>
                        <a:pt x="62" y="28"/>
                      </a:lnTo>
                      <a:lnTo>
                        <a:pt x="62" y="28"/>
                      </a:lnTo>
                      <a:lnTo>
                        <a:pt x="62" y="24"/>
                      </a:lnTo>
                      <a:lnTo>
                        <a:pt x="60" y="19"/>
                      </a:lnTo>
                      <a:lnTo>
                        <a:pt x="58" y="15"/>
                      </a:lnTo>
                      <a:lnTo>
                        <a:pt x="56" y="11"/>
                      </a:lnTo>
                      <a:lnTo>
                        <a:pt x="51" y="8"/>
                      </a:lnTo>
                      <a:lnTo>
                        <a:pt x="48" y="6"/>
                      </a:lnTo>
                      <a:lnTo>
                        <a:pt x="44" y="4"/>
                      </a:lnTo>
                      <a:lnTo>
                        <a:pt x="39" y="4"/>
                      </a:lnTo>
                      <a:lnTo>
                        <a:pt x="39" y="4"/>
                      </a:lnTo>
                      <a:close/>
                      <a:moveTo>
                        <a:pt x="48" y="79"/>
                      </a:moveTo>
                      <a:lnTo>
                        <a:pt x="48" y="91"/>
                      </a:lnTo>
                      <a:lnTo>
                        <a:pt x="48" y="91"/>
                      </a:lnTo>
                      <a:lnTo>
                        <a:pt x="47" y="94"/>
                      </a:lnTo>
                      <a:lnTo>
                        <a:pt x="45" y="97"/>
                      </a:lnTo>
                      <a:lnTo>
                        <a:pt x="43" y="99"/>
                      </a:lnTo>
                      <a:lnTo>
                        <a:pt x="39" y="100"/>
                      </a:lnTo>
                      <a:lnTo>
                        <a:pt x="39" y="70"/>
                      </a:lnTo>
                      <a:lnTo>
                        <a:pt x="42" y="71"/>
                      </a:lnTo>
                      <a:lnTo>
                        <a:pt x="42" y="71"/>
                      </a:lnTo>
                      <a:lnTo>
                        <a:pt x="46" y="75"/>
                      </a:lnTo>
                      <a:lnTo>
                        <a:pt x="47" y="77"/>
                      </a:lnTo>
                      <a:lnTo>
                        <a:pt x="48" y="79"/>
                      </a:lnTo>
                      <a:lnTo>
                        <a:pt x="48" y="79"/>
                      </a:lnTo>
                      <a:close/>
                      <a:moveTo>
                        <a:pt x="22" y="48"/>
                      </a:moveTo>
                      <a:lnTo>
                        <a:pt x="22" y="48"/>
                      </a:lnTo>
                      <a:lnTo>
                        <a:pt x="22" y="48"/>
                      </a:lnTo>
                      <a:lnTo>
                        <a:pt x="19" y="47"/>
                      </a:lnTo>
                      <a:lnTo>
                        <a:pt x="19" y="47"/>
                      </a:lnTo>
                      <a:lnTo>
                        <a:pt x="16" y="44"/>
                      </a:lnTo>
                      <a:lnTo>
                        <a:pt x="14" y="42"/>
                      </a:lnTo>
                      <a:lnTo>
                        <a:pt x="14" y="40"/>
                      </a:lnTo>
                      <a:lnTo>
                        <a:pt x="14" y="28"/>
                      </a:lnTo>
                      <a:lnTo>
                        <a:pt x="14" y="28"/>
                      </a:lnTo>
                      <a:lnTo>
                        <a:pt x="15" y="24"/>
                      </a:lnTo>
                      <a:lnTo>
                        <a:pt x="17" y="20"/>
                      </a:lnTo>
                      <a:lnTo>
                        <a:pt x="20" y="18"/>
                      </a:lnTo>
                      <a:lnTo>
                        <a:pt x="23" y="18"/>
                      </a:lnTo>
                      <a:lnTo>
                        <a:pt x="24" y="18"/>
                      </a:lnTo>
                      <a:lnTo>
                        <a:pt x="24" y="50"/>
                      </a:lnTo>
                      <a:lnTo>
                        <a:pt x="2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grpSp>
          <p:nvGrpSpPr>
            <p:cNvPr id="20" name="组合 19"/>
            <p:cNvGrpSpPr/>
            <p:nvPr/>
          </p:nvGrpSpPr>
          <p:grpSpPr>
            <a:xfrm>
              <a:off x="-521312" y="4983563"/>
              <a:ext cx="5409633" cy="1634067"/>
              <a:chOff x="-521312" y="4983563"/>
              <a:chExt cx="5409633" cy="1634067"/>
            </a:xfrm>
          </p:grpSpPr>
          <p:sp>
            <p:nvSpPr>
              <p:cNvPr id="21" name="Rectangle 3"/>
              <p:cNvSpPr txBox="1">
                <a:spLocks noChangeArrowheads="1"/>
              </p:cNvSpPr>
              <p:nvPr/>
            </p:nvSpPr>
            <p:spPr bwMode="auto">
              <a:xfrm>
                <a:off x="-521312" y="5367224"/>
                <a:ext cx="4874162" cy="1250406"/>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t>我们认为更加开放的世界是一个更好的设计，人们因此能获得更多信息来做出更好的决定和产生更大的影响。</a:t>
                </a:r>
                <a:endParaRPr lang="en-US" altLang="zh-CN" sz="2400" dirty="0"/>
              </a:p>
            </p:txBody>
          </p:sp>
          <p:sp>
            <p:nvSpPr>
              <p:cNvPr id="22" name="TextBox 15"/>
              <p:cNvSpPr txBox="1"/>
              <p:nvPr/>
            </p:nvSpPr>
            <p:spPr>
              <a:xfrm>
                <a:off x="1981250" y="4983563"/>
                <a:ext cx="2471461" cy="347335"/>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保持开放</a:t>
                </a:r>
              </a:p>
            </p:txBody>
          </p:sp>
          <p:grpSp>
            <p:nvGrpSpPr>
              <p:cNvPr id="23" name="Group 43"/>
              <p:cNvGrpSpPr/>
              <p:nvPr/>
            </p:nvGrpSpPr>
            <p:grpSpPr>
              <a:xfrm>
                <a:off x="4548014" y="5127991"/>
                <a:ext cx="340307" cy="408197"/>
                <a:chOff x="4051300" y="3109913"/>
                <a:chExt cx="628650" cy="754063"/>
              </a:xfrm>
              <a:solidFill>
                <a:srgbClr val="54D0CA"/>
              </a:solidFill>
            </p:grpSpPr>
            <p:sp>
              <p:nvSpPr>
                <p:cNvPr id="24" name="Freeform 44"/>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25" name="Freeform 45"/>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grpSp>
          <p:nvGrpSpPr>
            <p:cNvPr id="26" name="组合 25"/>
            <p:cNvGrpSpPr/>
            <p:nvPr/>
          </p:nvGrpSpPr>
          <p:grpSpPr>
            <a:xfrm>
              <a:off x="-742486" y="3060420"/>
              <a:ext cx="5053076" cy="1217266"/>
              <a:chOff x="-742486" y="3060420"/>
              <a:chExt cx="5053076" cy="1217266"/>
            </a:xfrm>
          </p:grpSpPr>
          <p:sp>
            <p:nvSpPr>
              <p:cNvPr id="27" name="Rectangle 3"/>
              <p:cNvSpPr txBox="1">
                <a:spLocks noChangeArrowheads="1"/>
              </p:cNvSpPr>
              <p:nvPr/>
            </p:nvSpPr>
            <p:spPr bwMode="auto">
              <a:xfrm>
                <a:off x="-742486" y="3444081"/>
                <a:ext cx="4476605" cy="83360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en-US" altLang="zh-CN" sz="2400" dirty="0"/>
                  <a:t>Facebook</a:t>
                </a:r>
                <a:r>
                  <a:rPr lang="zh-CN" altLang="en-US" sz="2400" dirty="0"/>
                  <a:t>不是仅仅建立一家公司，它的存在是为了让世界更加开放和互联。</a:t>
                </a:r>
                <a:endParaRPr lang="en-US" altLang="zh-CN" sz="2400" dirty="0"/>
              </a:p>
            </p:txBody>
          </p:sp>
          <p:sp>
            <p:nvSpPr>
              <p:cNvPr id="28" name="TextBox 13"/>
              <p:cNvSpPr txBox="1"/>
              <p:nvPr/>
            </p:nvSpPr>
            <p:spPr>
              <a:xfrm>
                <a:off x="1369349" y="3060420"/>
                <a:ext cx="2471461" cy="393647"/>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8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建立社会价值</a:t>
                </a:r>
              </a:p>
            </p:txBody>
          </p:sp>
          <p:grpSp>
            <p:nvGrpSpPr>
              <p:cNvPr id="29" name="组合 28"/>
              <p:cNvGrpSpPr/>
              <p:nvPr/>
            </p:nvGrpSpPr>
            <p:grpSpPr>
              <a:xfrm>
                <a:off x="3911847" y="3247387"/>
                <a:ext cx="398743" cy="323119"/>
                <a:chOff x="3911847" y="3247387"/>
                <a:chExt cx="398743" cy="323119"/>
              </a:xfrm>
            </p:grpSpPr>
            <p:sp>
              <p:nvSpPr>
                <p:cNvPr id="30" name="Freeform 47"/>
                <p:cNvSpPr>
                  <a:spLocks noEditPoints="1"/>
                </p:cNvSpPr>
                <p:nvPr/>
              </p:nvSpPr>
              <p:spPr bwMode="auto">
                <a:xfrm>
                  <a:off x="3911847" y="3247387"/>
                  <a:ext cx="398743" cy="323119"/>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1" name="Freeform 48"/>
                <p:cNvSpPr>
                  <a:spLocks noEditPoints="1"/>
                </p:cNvSpPr>
                <p:nvPr/>
              </p:nvSpPr>
              <p:spPr bwMode="auto">
                <a:xfrm>
                  <a:off x="3953096" y="3366838"/>
                  <a:ext cx="94530" cy="102264"/>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2" name="Freeform 49"/>
                <p:cNvSpPr>
                  <a:spLocks noEditPoints="1"/>
                </p:cNvSpPr>
                <p:nvPr/>
              </p:nvSpPr>
              <p:spPr bwMode="auto">
                <a:xfrm>
                  <a:off x="4063094" y="3367697"/>
                  <a:ext cx="94530" cy="101404"/>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3" name="Freeform 50"/>
                <p:cNvSpPr>
                  <a:spLocks noEditPoints="1"/>
                </p:cNvSpPr>
                <p:nvPr/>
              </p:nvSpPr>
              <p:spPr bwMode="auto">
                <a:xfrm>
                  <a:off x="4172233" y="3358244"/>
                  <a:ext cx="94530" cy="11085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4" name="Rectangle 51"/>
                <p:cNvSpPr>
                  <a:spLocks noChangeArrowheads="1"/>
                </p:cNvSpPr>
                <p:nvPr/>
              </p:nvSpPr>
              <p:spPr bwMode="auto">
                <a:xfrm>
                  <a:off x="3955674" y="3316995"/>
                  <a:ext cx="95389" cy="12031"/>
                </a:xfrm>
                <a:prstGeom prst="rect">
                  <a:avLst/>
                </a:pr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5"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grpSp>
          <p:nvGrpSpPr>
            <p:cNvPr id="36" name="组合 35"/>
            <p:cNvGrpSpPr/>
            <p:nvPr/>
          </p:nvGrpSpPr>
          <p:grpSpPr>
            <a:xfrm>
              <a:off x="7957272" y="3079470"/>
              <a:ext cx="4512082" cy="1217266"/>
              <a:chOff x="7957272" y="3079470"/>
              <a:chExt cx="4512082" cy="1217266"/>
            </a:xfrm>
          </p:grpSpPr>
          <p:sp>
            <p:nvSpPr>
              <p:cNvPr id="37" name="Rectangle 3"/>
              <p:cNvSpPr txBox="1">
                <a:spLocks noChangeArrowheads="1"/>
              </p:cNvSpPr>
              <p:nvPr/>
            </p:nvSpPr>
            <p:spPr bwMode="auto">
              <a:xfrm flipH="1">
                <a:off x="8586614" y="3463131"/>
                <a:ext cx="3882740" cy="83360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t>快速行动，寻求突破，没有突破就意味着行动还不够快</a:t>
                </a:r>
                <a:endParaRPr lang="en-US" altLang="zh-CN" sz="2400" dirty="0"/>
              </a:p>
            </p:txBody>
          </p:sp>
          <p:sp>
            <p:nvSpPr>
              <p:cNvPr id="38" name="TextBox 19"/>
              <p:cNvSpPr txBox="1"/>
              <p:nvPr/>
            </p:nvSpPr>
            <p:spPr>
              <a:xfrm flipH="1">
                <a:off x="8488969" y="3079470"/>
                <a:ext cx="2333682" cy="34733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快读行动</a:t>
                </a:r>
              </a:p>
            </p:txBody>
          </p:sp>
          <p:sp>
            <p:nvSpPr>
              <p:cNvPr id="39" name="Freeform 53"/>
              <p:cNvSpPr>
                <a:spLocks noEditPoints="1"/>
              </p:cNvSpPr>
              <p:nvPr/>
            </p:nvSpPr>
            <p:spPr bwMode="auto">
              <a:xfrm>
                <a:off x="7957272" y="3227335"/>
                <a:ext cx="456321" cy="401322"/>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nvGrpSpPr>
            <p:cNvPr id="40" name="组合 39"/>
            <p:cNvGrpSpPr/>
            <p:nvPr/>
          </p:nvGrpSpPr>
          <p:grpSpPr>
            <a:xfrm>
              <a:off x="5856379" y="1503514"/>
              <a:ext cx="5332206" cy="800463"/>
              <a:chOff x="5856379" y="1503514"/>
              <a:chExt cx="5332206" cy="800463"/>
            </a:xfrm>
          </p:grpSpPr>
          <p:grpSp>
            <p:nvGrpSpPr>
              <p:cNvPr id="41" name="Group 55"/>
              <p:cNvGrpSpPr/>
              <p:nvPr/>
            </p:nvGrpSpPr>
            <p:grpSpPr>
              <a:xfrm>
                <a:off x="5856379" y="1673218"/>
                <a:ext cx="403040" cy="381555"/>
                <a:chOff x="2835275" y="3127375"/>
                <a:chExt cx="744538" cy="704850"/>
              </a:xfrm>
              <a:solidFill>
                <a:srgbClr val="54D0CA"/>
              </a:solidFill>
            </p:grpSpPr>
            <p:sp>
              <p:nvSpPr>
                <p:cNvPr id="44" name="Freeform 56"/>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5" name="Freeform 57"/>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6" name="Freeform 58"/>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7" name="Freeform 59"/>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8" name="Freeform 60"/>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9" name="Freeform 61"/>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50" name="Freeform 62"/>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sp>
            <p:nvSpPr>
              <p:cNvPr id="42" name="Rectangle 3"/>
              <p:cNvSpPr txBox="1">
                <a:spLocks noChangeArrowheads="1"/>
              </p:cNvSpPr>
              <p:nvPr/>
            </p:nvSpPr>
            <p:spPr bwMode="auto">
              <a:xfrm flipH="1">
                <a:off x="6450436" y="1887175"/>
                <a:ext cx="4738149" cy="416802"/>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chemeClr val="bg1">
                        <a:lumMod val="85000"/>
                      </a:schemeClr>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solidFill>
                      <a:srgbClr val="FFC000"/>
                    </a:solidFill>
                  </a:rPr>
                  <a:t>每个人都善于找寻最大的问题并解决它们。</a:t>
                </a:r>
                <a:endParaRPr lang="en-US" altLang="zh-CN" sz="2400" dirty="0">
                  <a:solidFill>
                    <a:srgbClr val="FFC000"/>
                  </a:solidFill>
                </a:endParaRPr>
              </a:p>
            </p:txBody>
          </p:sp>
          <p:sp>
            <p:nvSpPr>
              <p:cNvPr id="43" name="TextBox 66"/>
              <p:cNvSpPr txBox="1"/>
              <p:nvPr/>
            </p:nvSpPr>
            <p:spPr>
              <a:xfrm flipH="1">
                <a:off x="6355369" y="1503514"/>
                <a:ext cx="2333682" cy="34733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聚焦影响力</a:t>
                </a: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en-US" altLang="zh-CN" sz="6000" dirty="0"/>
              <a:t>Facebook</a:t>
            </a:r>
            <a:r>
              <a:rPr lang="zh-CN" altLang="en-US" sz="6000" dirty="0"/>
              <a:t>人才观</a:t>
            </a:r>
          </a:p>
        </p:txBody>
      </p:sp>
      <p:sp>
        <p:nvSpPr>
          <p:cNvPr id="3" name="文本占位符 2"/>
          <p:cNvSpPr>
            <a:spLocks noGrp="1"/>
          </p:cNvSpPr>
          <p:nvPr>
            <p:ph type="body" idx="1"/>
          </p:nvPr>
        </p:nvSpPr>
        <p:spPr>
          <a:xfrm>
            <a:off x="1005205" y="2911475"/>
            <a:ext cx="7370446" cy="553998"/>
          </a:xfrm>
        </p:spPr>
        <p:txBody>
          <a:bodyPr/>
          <a:lstStyle/>
          <a:p>
            <a:r>
              <a:rPr lang="en-US" altLang="zh-CN" sz="3600" dirty="0"/>
              <a:t>1</a:t>
            </a:r>
            <a:r>
              <a:rPr lang="zh-CN" altLang="en-US" sz="3600" dirty="0"/>
              <a:t>、自驱力。</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4198" y="1387475"/>
            <a:ext cx="7561897" cy="5671423"/>
          </a:xfrm>
          <a:prstGeom prst="rect">
            <a:avLst/>
          </a:prstGeom>
        </p:spPr>
      </p:pic>
      <p:sp>
        <p:nvSpPr>
          <p:cNvPr id="7" name="文本占位符 2"/>
          <p:cNvSpPr txBox="1"/>
          <p:nvPr/>
        </p:nvSpPr>
        <p:spPr>
          <a:xfrm>
            <a:off x="967225" y="4046118"/>
            <a:ext cx="7370446" cy="553998"/>
          </a:xfrm>
          <a:prstGeom prst="rect">
            <a:avLst/>
          </a:prstGeom>
        </p:spPr>
        <p:txBody>
          <a:bodyPr wrap="square" lIns="0" tIns="0" rIns="0" bIns="0">
            <a:spAutoFit/>
          </a:bodyPr>
          <a:lstStyle>
            <a:lvl1pPr>
              <a:defRPr sz="3600" b="0" i="0">
                <a:solidFill>
                  <a:schemeClr val="bg1"/>
                </a:solidFill>
                <a:latin typeface="Microsoft YaHei" panose="020B0503020204020204" pitchFamily="34" charset="-122"/>
                <a:ea typeface="Microsoft YaHei" panose="020B0503020204020204" pitchFamily="34" charset="-122"/>
              </a:defRPr>
            </a:lvl1pPr>
          </a:lstStyle>
          <a:p>
            <a:r>
              <a:rPr lang="en-US" altLang="zh-CN" dirty="0"/>
              <a:t>2</a:t>
            </a:r>
            <a:r>
              <a:rPr lang="zh-CN" altLang="en-US" dirty="0"/>
              <a:t>、创造力</a:t>
            </a:r>
          </a:p>
        </p:txBody>
      </p:sp>
      <p:sp>
        <p:nvSpPr>
          <p:cNvPr id="9" name="文本占位符 2"/>
          <p:cNvSpPr txBox="1"/>
          <p:nvPr/>
        </p:nvSpPr>
        <p:spPr>
          <a:xfrm>
            <a:off x="967224" y="5303800"/>
            <a:ext cx="8551425" cy="553998"/>
          </a:xfrm>
          <a:prstGeom prst="rect">
            <a:avLst/>
          </a:prstGeom>
        </p:spPr>
        <p:txBody>
          <a:bodyPr wrap="square" lIns="0" tIns="0" rIns="0" bIns="0">
            <a:spAutoFit/>
          </a:bodyPr>
          <a:lstStyle>
            <a:lvl1pPr>
              <a:defRPr sz="3600" b="0" i="0">
                <a:solidFill>
                  <a:schemeClr val="bg1"/>
                </a:solidFill>
                <a:latin typeface="Microsoft YaHei" panose="020B0503020204020204" pitchFamily="34" charset="-122"/>
                <a:ea typeface="Microsoft YaHei" panose="020B0503020204020204" pitchFamily="34" charset="-122"/>
              </a:defRPr>
            </a:lvl1pPr>
          </a:lstStyle>
          <a:p>
            <a:r>
              <a:rPr lang="en-US" altLang="zh-CN" dirty="0"/>
              <a:t>3</a:t>
            </a:r>
            <a:r>
              <a:rPr lang="zh-CN" altLang="en-US" dirty="0"/>
              <a:t>、培育一种无所畏惧而不是畏惧的文化。</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Facebook</a:t>
            </a:r>
            <a:r>
              <a:rPr lang="zh-CN" altLang="en-US" dirty="0"/>
              <a:t>黑客文化</a:t>
            </a:r>
          </a:p>
        </p:txBody>
      </p:sp>
      <p:sp>
        <p:nvSpPr>
          <p:cNvPr id="3" name="文本占位符 2"/>
          <p:cNvSpPr>
            <a:spLocks noGrp="1"/>
          </p:cNvSpPr>
          <p:nvPr>
            <p:ph type="body" idx="1"/>
          </p:nvPr>
        </p:nvSpPr>
        <p:spPr>
          <a:xfrm>
            <a:off x="374650" y="2759075"/>
            <a:ext cx="19278600" cy="2493010"/>
          </a:xfrm>
        </p:spPr>
        <p:txBody>
          <a:bodyPr/>
          <a:lstStyle/>
          <a:p>
            <a:pPr algn="ctr">
              <a:lnSpc>
                <a:spcPct val="150000"/>
              </a:lnSpc>
            </a:pPr>
            <a:r>
              <a:rPr lang="zh-CN" altLang="en-US" dirty="0">
                <a:solidFill>
                  <a:srgbClr val="FFC000"/>
                </a:solidFill>
              </a:rPr>
              <a:t>所有的信息都应该是自由传播的。</a:t>
            </a:r>
            <a:endParaRPr lang="en-US" altLang="zh-CN" dirty="0">
              <a:solidFill>
                <a:srgbClr val="FFC000"/>
              </a:solidFill>
            </a:endParaRPr>
          </a:p>
          <a:p>
            <a:pPr algn="ctr">
              <a:lnSpc>
                <a:spcPct val="150000"/>
              </a:lnSpc>
            </a:pPr>
            <a:r>
              <a:rPr lang="en-US" altLang="zh-CN" dirty="0">
                <a:solidFill>
                  <a:srgbClr val="FFC000"/>
                </a:solidFill>
              </a:rPr>
              <a:t>                            --</a:t>
            </a:r>
            <a:r>
              <a:rPr lang="zh-CN" altLang="en-US" sz="4800" dirty="0">
                <a:solidFill>
                  <a:srgbClr val="FFC000"/>
                </a:solidFill>
              </a:rPr>
              <a:t>史蒂芬</a:t>
            </a:r>
            <a:r>
              <a:rPr lang="en-US" altLang="zh-CN" sz="4800" dirty="0">
                <a:solidFill>
                  <a:srgbClr val="FFC000"/>
                </a:solidFill>
              </a:rPr>
              <a:t>·</a:t>
            </a:r>
            <a:r>
              <a:rPr lang="zh-CN" altLang="en-US" sz="4800" dirty="0">
                <a:solidFill>
                  <a:srgbClr val="FFC000"/>
                </a:solidFill>
              </a:rPr>
              <a:t>列维 </a:t>
            </a:r>
            <a:r>
              <a:rPr lang="en-US" altLang="zh-CN" sz="4800" dirty="0">
                <a:solidFill>
                  <a:srgbClr val="FFC000"/>
                </a:solidFill>
              </a:rPr>
              <a:t>《</a:t>
            </a:r>
            <a:r>
              <a:rPr lang="zh-CN" altLang="en-US" sz="4800" dirty="0">
                <a:solidFill>
                  <a:srgbClr val="FFC000"/>
                </a:solidFill>
              </a:rPr>
              <a:t>黑客：计算机革命的英雄</a:t>
            </a:r>
            <a:r>
              <a:rPr lang="en-US" altLang="zh-CN" sz="4800" dirty="0">
                <a:solidFill>
                  <a:srgbClr val="FFC000"/>
                </a:solidFill>
              </a:rPr>
              <a:t>》</a:t>
            </a:r>
            <a:endParaRPr lang="zh-CN" altLang="en-US" sz="4800" dirty="0">
              <a:solidFill>
                <a:srgbClr val="FFC000"/>
              </a:solidFill>
            </a:endParaRPr>
          </a:p>
        </p:txBody>
      </p:sp>
      <p:sp>
        <p:nvSpPr>
          <p:cNvPr id="4" name="文本占位符 2"/>
          <p:cNvSpPr txBox="1"/>
          <p:nvPr/>
        </p:nvSpPr>
        <p:spPr>
          <a:xfrm>
            <a:off x="2010409" y="5847060"/>
            <a:ext cx="18093691" cy="73866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4800" kern="0" dirty="0"/>
              <a:t>黑客的驱动力不是偷窃和破坏，而是学习和创造。</a:t>
            </a:r>
          </a:p>
        </p:txBody>
      </p:sp>
      <p:sp>
        <p:nvSpPr>
          <p:cNvPr id="5" name="文本占位符 2"/>
          <p:cNvSpPr txBox="1"/>
          <p:nvPr/>
        </p:nvSpPr>
        <p:spPr>
          <a:xfrm>
            <a:off x="2010408" y="7259479"/>
            <a:ext cx="18093691" cy="73866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4800" kern="0" dirty="0"/>
              <a:t>黑客文化是一种持续改进和衍变创新的做事方法。</a:t>
            </a:r>
          </a:p>
        </p:txBody>
      </p:sp>
      <p:sp>
        <p:nvSpPr>
          <p:cNvPr id="6" name="文本占位符 2"/>
          <p:cNvSpPr txBox="1"/>
          <p:nvPr/>
        </p:nvSpPr>
        <p:spPr>
          <a:xfrm>
            <a:off x="2004058" y="8685471"/>
            <a:ext cx="18093691" cy="1661993"/>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t>Facebook</a:t>
            </a:r>
            <a:r>
              <a:rPr lang="zh-CN" altLang="en-US" kern="0" dirty="0"/>
              <a:t>在整个产品开发过程中，</a:t>
            </a:r>
            <a:r>
              <a:rPr lang="zh-CN" altLang="en-US" kern="0" dirty="0">
                <a:solidFill>
                  <a:srgbClr val="FFC000"/>
                </a:solidFill>
              </a:rPr>
              <a:t>工程师和产品经理</a:t>
            </a:r>
            <a:r>
              <a:rPr lang="zh-CN" altLang="en-US" kern="0" dirty="0"/>
              <a:t>所起的主导作用是</a:t>
            </a:r>
            <a:r>
              <a:rPr lang="en-US" altLang="zh-CN" kern="0" dirty="0">
                <a:solidFill>
                  <a:srgbClr val="FFC000"/>
                </a:solidFill>
              </a:rPr>
              <a:t>60:40</a:t>
            </a:r>
            <a:r>
              <a:rPr lang="zh-CN" altLang="en-US" kern="0" dirty="0"/>
              <a:t>，对于后台系统则几乎是</a:t>
            </a:r>
            <a:r>
              <a:rPr lang="en-US" altLang="zh-CN" kern="0" dirty="0">
                <a:solidFill>
                  <a:srgbClr val="FFC000"/>
                </a:solidFill>
              </a:rPr>
              <a:t>100:0</a:t>
            </a:r>
            <a:endParaRPr lang="zh-CN" altLang="en-US" kern="0" dirty="0">
              <a:solidFill>
                <a:srgbClr val="FFC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a:t>
            </a:r>
            <a:r>
              <a:rPr lang="zh-CN" altLang="en-US" sz="6000" dirty="0"/>
              <a:t>黑客文化</a:t>
            </a:r>
          </a:p>
        </p:txBody>
      </p:sp>
      <p:sp>
        <p:nvSpPr>
          <p:cNvPr id="9" name="Title 1"/>
          <p:cNvSpPr txBox="1"/>
          <p:nvPr/>
        </p:nvSpPr>
        <p:spPr>
          <a:xfrm>
            <a:off x="665481" y="2183720"/>
            <a:ext cx="19432269" cy="3034794"/>
          </a:xfrm>
          <a:prstGeom prst="rect">
            <a:avLst/>
          </a:prstGeom>
        </p:spPr>
        <p:txBody>
          <a:bodyPr anchor="ctr"/>
          <a:lstStyle>
            <a:lvl1pPr>
              <a:lnSpc>
                <a:spcPct val="90000"/>
              </a:lnSpc>
              <a:spcBef>
                <a:spcPct val="0"/>
              </a:spcBef>
              <a:defRPr sz="5400">
                <a:solidFill>
                  <a:srgbClr val="FFC000"/>
                </a:solidFill>
                <a:latin typeface="微软雅黑" panose="020B0503020204020204" pitchFamily="34" charset="-122"/>
                <a:ea typeface="微软雅黑" panose="020B0503020204020204" pitchFamily="34" charset="-122"/>
                <a:cs typeface="+mn-ea"/>
              </a:defRPr>
            </a:lvl1pPr>
          </a:lstStyle>
          <a:p>
            <a:r>
              <a:rPr lang="zh-CN" altLang="en-US" dirty="0"/>
              <a:t>迅猛而动，突破前行</a:t>
            </a:r>
            <a:r>
              <a:rPr lang="en-US" altLang="zh-CN" dirty="0"/>
              <a:t>-&gt; </a:t>
            </a:r>
            <a:r>
              <a:rPr lang="zh-CN" altLang="en-US" dirty="0"/>
              <a:t>迅猛而动，稳定架构</a:t>
            </a:r>
            <a:endParaRPr lang="en-US" altLang="zh-CN" dirty="0"/>
          </a:p>
          <a:p>
            <a:r>
              <a:rPr lang="en-US" altLang="zh-CN" dirty="0">
                <a:solidFill>
                  <a:schemeClr val="bg1"/>
                </a:solidFill>
              </a:rPr>
              <a:t>Move Fast</a:t>
            </a:r>
            <a:r>
              <a:rPr lang="zh-CN" altLang="en-US" dirty="0">
                <a:solidFill>
                  <a:schemeClr val="bg1"/>
                </a:solidFill>
              </a:rPr>
              <a:t> </a:t>
            </a:r>
            <a:r>
              <a:rPr lang="en-US" altLang="zh-CN" dirty="0">
                <a:solidFill>
                  <a:schemeClr val="bg1"/>
                </a:solidFill>
              </a:rPr>
              <a:t>and Break Things-&gt;Move Fast With Stable Infra</a:t>
            </a:r>
            <a:endParaRPr lang="en-US" dirty="0">
              <a:solidFill>
                <a:schemeClr val="bg1"/>
              </a:solidFill>
            </a:endParaRPr>
          </a:p>
        </p:txBody>
      </p:sp>
      <p:sp>
        <p:nvSpPr>
          <p:cNvPr id="11" name="Title 1"/>
          <p:cNvSpPr txBox="1"/>
          <p:nvPr/>
        </p:nvSpPr>
        <p:spPr>
          <a:xfrm>
            <a:off x="374650" y="7475012"/>
            <a:ext cx="11195050" cy="1462081"/>
          </a:xfrm>
          <a:prstGeom prst="rect">
            <a:avLst/>
          </a:prstGeom>
        </p:spPr>
        <p:txBody>
          <a:bodyPr anchor="ctr"/>
          <a:lstStyle>
            <a:lvl1pPr>
              <a:lnSpc>
                <a:spcPct val="90000"/>
              </a:lnSpc>
              <a:spcBef>
                <a:spcPct val="0"/>
              </a:spcBef>
              <a:defRPr sz="3600">
                <a:solidFill>
                  <a:srgbClr val="FFC000"/>
                </a:solidFill>
                <a:latin typeface="微软雅黑" panose="020B0503020204020204" pitchFamily="34" charset="-122"/>
                <a:ea typeface="微软雅黑" panose="020B0503020204020204" pitchFamily="34" charset="-122"/>
                <a:cs typeface="+mn-ea"/>
              </a:defRPr>
            </a:lvl1pPr>
          </a:lstStyle>
          <a:p>
            <a:r>
              <a:rPr lang="zh-CN" altLang="en-US" sz="5400" dirty="0"/>
              <a:t>“代码胜于雄辩”</a:t>
            </a:r>
            <a:endParaRPr lang="en-US" altLang="zh-CN" sz="5400" dirty="0"/>
          </a:p>
          <a:p>
            <a:r>
              <a:rPr lang="en-US" sz="5400" dirty="0"/>
              <a:t> </a:t>
            </a:r>
            <a:r>
              <a:rPr lang="en-US" sz="5400" dirty="0">
                <a:solidFill>
                  <a:schemeClr val="bg1"/>
                </a:solidFill>
              </a:rPr>
              <a:t>Code Wins Arguments</a:t>
            </a:r>
          </a:p>
        </p:txBody>
      </p:sp>
      <p:pic>
        <p:nvPicPr>
          <p:cNvPr id="4" name="图片 3"/>
          <p:cNvPicPr>
            <a:picLocks noChangeAspect="1"/>
          </p:cNvPicPr>
          <p:nvPr/>
        </p:nvPicPr>
        <p:blipFill>
          <a:blip r:embed="rId3"/>
          <a:stretch>
            <a:fillRect/>
          </a:stretch>
        </p:blipFill>
        <p:spPr>
          <a:xfrm>
            <a:off x="12021465" y="5218514"/>
            <a:ext cx="7077430" cy="4555075"/>
          </a:xfrm>
          <a:prstGeom prst="flowChartAlternateProcess">
            <a:avLst/>
          </a:prstGeom>
        </p:spPr>
      </p:pic>
      <p:sp>
        <p:nvSpPr>
          <p:cNvPr id="12" name="Title 1"/>
          <p:cNvSpPr txBox="1"/>
          <p:nvPr/>
        </p:nvSpPr>
        <p:spPr>
          <a:xfrm>
            <a:off x="374650" y="5083841"/>
            <a:ext cx="11195050" cy="1684050"/>
          </a:xfrm>
          <a:prstGeom prst="rect">
            <a:avLst/>
          </a:prstGeom>
        </p:spPr>
        <p:txBody>
          <a:bodyPr anchor="ctr"/>
          <a:lstStyle>
            <a:lvl1pPr>
              <a:lnSpc>
                <a:spcPct val="90000"/>
              </a:lnSpc>
              <a:spcBef>
                <a:spcPct val="0"/>
              </a:spcBef>
              <a:defRPr sz="3600">
                <a:solidFill>
                  <a:srgbClr val="FFC000"/>
                </a:solidFill>
                <a:latin typeface="微软雅黑" panose="020B0503020204020204" pitchFamily="34" charset="-122"/>
                <a:ea typeface="微软雅黑" panose="020B0503020204020204" pitchFamily="34" charset="-122"/>
                <a:cs typeface="+mn-ea"/>
              </a:defRPr>
            </a:lvl1pPr>
          </a:lstStyle>
          <a:p>
            <a:r>
              <a:rPr lang="zh-CN" altLang="en-US" sz="5400" dirty="0"/>
              <a:t>“完成胜于完美</a:t>
            </a:r>
            <a:r>
              <a:rPr lang="en-US" altLang="zh-CN" sz="5400" dirty="0"/>
              <a:t>”</a:t>
            </a:r>
          </a:p>
          <a:p>
            <a:r>
              <a:rPr lang="zh-CN" altLang="en-US" sz="5400" dirty="0"/>
              <a:t> </a:t>
            </a:r>
            <a:r>
              <a:rPr lang="en-US" altLang="zh-CN" sz="5400" dirty="0">
                <a:solidFill>
                  <a:schemeClr val="bg1"/>
                </a:solidFill>
              </a:rPr>
              <a:t>Done is better than perfect</a:t>
            </a:r>
            <a:r>
              <a:rPr lang="zh-CN" altLang="en-US" sz="5400" dirty="0"/>
              <a:t>”</a:t>
            </a:r>
            <a:endParaRPr lang="en-US" sz="5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a:t>
            </a:r>
            <a:r>
              <a:rPr lang="zh-CN" altLang="en-US" sz="6000" dirty="0"/>
              <a:t>黑客文化</a:t>
            </a:r>
          </a:p>
        </p:txBody>
      </p:sp>
      <p:sp>
        <p:nvSpPr>
          <p:cNvPr id="3" name="文本占位符 2"/>
          <p:cNvSpPr>
            <a:spLocks noGrp="1"/>
          </p:cNvSpPr>
          <p:nvPr>
            <p:ph type="body" idx="1"/>
          </p:nvPr>
        </p:nvSpPr>
        <p:spPr>
          <a:xfrm>
            <a:off x="755650" y="2502924"/>
            <a:ext cx="18093691" cy="830997"/>
          </a:xfrm>
        </p:spPr>
        <p:txBody>
          <a:bodyPr/>
          <a:lstStyle/>
          <a:p>
            <a:r>
              <a:rPr lang="en-US" altLang="zh-CN" dirty="0"/>
              <a:t>Facebook</a:t>
            </a:r>
            <a:r>
              <a:rPr lang="zh-CN" altLang="en-US" dirty="0"/>
              <a:t>的核心文化是</a:t>
            </a:r>
            <a:r>
              <a:rPr lang="en-US" altLang="zh-CN" dirty="0"/>
              <a:t>HACK</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1049" y="875790"/>
            <a:ext cx="5562600" cy="3697094"/>
          </a:xfrm>
          <a:prstGeom prst="flowChartAlternateProcess">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35474" t="33799" r="3364"/>
          <a:stretch>
            <a:fillRect/>
          </a:stretch>
        </p:blipFill>
        <p:spPr>
          <a:xfrm>
            <a:off x="374650" y="5654675"/>
            <a:ext cx="5267407" cy="3792214"/>
          </a:xfrm>
          <a:prstGeom prst="teardrop">
            <a:avLst/>
          </a:prstGeom>
        </p:spPr>
      </p:pic>
      <p:sp>
        <p:nvSpPr>
          <p:cNvPr id="8" name="矩形 7"/>
          <p:cNvSpPr/>
          <p:nvPr/>
        </p:nvSpPr>
        <p:spPr>
          <a:xfrm>
            <a:off x="6256737" y="5632450"/>
            <a:ext cx="12842158" cy="3785652"/>
          </a:xfrm>
          <a:prstGeom prst="rect">
            <a:avLst/>
          </a:prstGeom>
        </p:spPr>
        <p:txBody>
          <a:bodyPr wrap="square">
            <a:spAutoFit/>
          </a:bodyPr>
          <a:lstStyle/>
          <a:p>
            <a:pPr>
              <a:lnSpc>
                <a:spcPct val="150000"/>
              </a:lnSpc>
            </a:pPr>
            <a:r>
              <a:rPr lang="en-US" altLang="zh-CN" sz="4000" dirty="0">
                <a:solidFill>
                  <a:schemeClr val="bg1"/>
                </a:solidFill>
                <a:latin typeface="微软雅黑" panose="020B0503020204020204" pitchFamily="34" charset="-122"/>
                <a:ea typeface="微软雅黑" panose="020B0503020204020204" pitchFamily="34" charset="-122"/>
              </a:rPr>
              <a:t>Facebook</a:t>
            </a:r>
            <a:r>
              <a:rPr lang="zh-CN" altLang="en-US" sz="4000" dirty="0">
                <a:solidFill>
                  <a:schemeClr val="bg1"/>
                </a:solidFill>
                <a:latin typeface="微软雅黑" panose="020B0503020204020204" pitchFamily="34" charset="-122"/>
                <a:ea typeface="微软雅黑" panose="020B0503020204020204" pitchFamily="34" charset="-122"/>
              </a:rPr>
              <a:t>将公司内的一条道路命名为黑客道（</a:t>
            </a:r>
            <a:r>
              <a:rPr lang="en-US" altLang="zh-CN" sz="4000" dirty="0">
                <a:solidFill>
                  <a:schemeClr val="bg1"/>
                </a:solidFill>
                <a:latin typeface="微软雅黑" panose="020B0503020204020204" pitchFamily="34" charset="-122"/>
                <a:ea typeface="微软雅黑" panose="020B0503020204020204" pitchFamily="34" charset="-122"/>
              </a:rPr>
              <a:t>Hack way )</a:t>
            </a:r>
            <a:r>
              <a:rPr lang="zh-CN" altLang="en-US" sz="4000" dirty="0">
                <a:solidFill>
                  <a:schemeClr val="bg1"/>
                </a:solidFill>
                <a:latin typeface="微软雅黑" panose="020B0503020204020204" pitchFamily="34" charset="-122"/>
                <a:ea typeface="微软雅黑" panose="020B0503020204020204" pitchFamily="34" charset="-122"/>
              </a:rPr>
              <a:t>，并在一栋公司建筑上张贴“黑客公司”的标志。而黑客马拉松也是</a:t>
            </a:r>
            <a:r>
              <a:rPr lang="en-US" altLang="zh-CN" sz="4000" dirty="0">
                <a:solidFill>
                  <a:schemeClr val="bg1"/>
                </a:solidFill>
                <a:latin typeface="微软雅黑" panose="020B0503020204020204" pitchFamily="34" charset="-122"/>
                <a:ea typeface="微软雅黑" panose="020B0503020204020204" pitchFamily="34" charset="-122"/>
              </a:rPr>
              <a:t>Fac</a:t>
            </a:r>
            <a:r>
              <a:rPr lang="en-US" altLang="en-US" sz="4000" dirty="0">
                <a:solidFill>
                  <a:schemeClr val="bg1"/>
                </a:solidFill>
                <a:latin typeface="微软雅黑" panose="020B0503020204020204" pitchFamily="34" charset="-122"/>
                <a:ea typeface="微软雅黑" panose="020B0503020204020204" pitchFamily="34" charset="-122"/>
              </a:rPr>
              <a:t>e</a:t>
            </a:r>
            <a:r>
              <a:rPr lang="en-US" altLang="zh-CN" sz="4000" dirty="0">
                <a:solidFill>
                  <a:schemeClr val="bg1"/>
                </a:solidFill>
                <a:latin typeface="微软雅黑" panose="020B0503020204020204" pitchFamily="34" charset="-122"/>
                <a:ea typeface="微软雅黑" panose="020B0503020204020204" pitchFamily="34" charset="-122"/>
              </a:rPr>
              <a:t>book</a:t>
            </a:r>
            <a:r>
              <a:rPr lang="zh-CN" altLang="en-US" sz="4000" dirty="0">
                <a:solidFill>
                  <a:schemeClr val="bg1"/>
                </a:solidFill>
                <a:latin typeface="微软雅黑" panose="020B0503020204020204" pitchFamily="34" charset="-122"/>
                <a:ea typeface="微软雅黑" panose="020B0503020204020204" pitchFamily="34" charset="-122"/>
              </a:rPr>
              <a:t>的重大传统。</a:t>
            </a:r>
            <a:r>
              <a:rPr lang="en-US" altLang="zh-CN" sz="4000" dirty="0">
                <a:solidFill>
                  <a:schemeClr val="bg1"/>
                </a:solidFill>
                <a:latin typeface="微软雅黑" panose="020B0503020204020204" pitchFamily="34" charset="-122"/>
                <a:ea typeface="微软雅黑" panose="020B0503020204020204" pitchFamily="34" charset="-122"/>
              </a:rPr>
              <a:t>Facebook</a:t>
            </a:r>
            <a:r>
              <a:rPr lang="zh-CN" altLang="en-US" sz="4000" dirty="0">
                <a:solidFill>
                  <a:schemeClr val="bg1"/>
                </a:solidFill>
                <a:latin typeface="微软雅黑" panose="020B0503020204020204" pitchFamily="34" charset="-122"/>
                <a:ea typeface="微软雅黑" panose="020B0503020204020204" pitchFamily="34" charset="-122"/>
              </a:rPr>
              <a:t>定期举办黑客马拉松。</a:t>
            </a:r>
          </a:p>
        </p:txBody>
      </p:sp>
      <p:sp>
        <p:nvSpPr>
          <p:cNvPr id="9" name="矩形 8"/>
          <p:cNvSpPr/>
          <p:nvPr/>
        </p:nvSpPr>
        <p:spPr>
          <a:xfrm>
            <a:off x="755650" y="3743177"/>
            <a:ext cx="12725399" cy="625079"/>
          </a:xfrm>
          <a:prstGeom prst="rect">
            <a:avLst/>
          </a:prstGeom>
        </p:spPr>
        <p:txBody>
          <a:bodyPr/>
          <a:lstStyle/>
          <a:p>
            <a:pPr>
              <a:lnSpc>
                <a:spcPct val="90000"/>
              </a:lnSpc>
              <a:spcBef>
                <a:spcPct val="0"/>
              </a:spcBef>
            </a:pPr>
            <a:r>
              <a:rPr lang="en-US" altLang="zh-CN" sz="4400" dirty="0">
                <a:solidFill>
                  <a:srgbClr val="FFC000"/>
                </a:solidFill>
                <a:latin typeface="微软雅黑" panose="020B0503020204020204" pitchFamily="34" charset="-122"/>
                <a:ea typeface="微软雅黑" panose="020B0503020204020204" pitchFamily="34" charset="-122"/>
                <a:cs typeface="+mn-ea"/>
              </a:rPr>
              <a:t>Facebook</a:t>
            </a:r>
            <a:r>
              <a:rPr lang="zh-CN" altLang="en-US" sz="4400" dirty="0">
                <a:solidFill>
                  <a:srgbClr val="FFC000"/>
                </a:solidFill>
                <a:latin typeface="微软雅黑" panose="020B0503020204020204" pitchFamily="34" charset="-122"/>
                <a:ea typeface="微软雅黑" panose="020B0503020204020204" pitchFamily="34" charset="-122"/>
                <a:cs typeface="+mn-ea"/>
              </a:rPr>
              <a:t>是一家将黑客之道写入公司基因的公司</a:t>
            </a:r>
            <a:r>
              <a:rPr lang="en-US" altLang="zh-CN" sz="4400" dirty="0">
                <a:solidFill>
                  <a:srgbClr val="FFC000"/>
                </a:solidFill>
                <a:latin typeface="微软雅黑" panose="020B0503020204020204" pitchFamily="34" charset="-122"/>
                <a:ea typeface="微软雅黑" panose="020B0503020204020204" pitchFamily="34" charset="-122"/>
                <a:cs typeface="+mn-ea"/>
              </a:rPr>
              <a:t>.</a:t>
            </a:r>
            <a:endParaRPr lang="zh-CN" altLang="en-US" sz="4400" dirty="0">
              <a:solidFill>
                <a:srgbClr val="FFC000"/>
              </a:solidFill>
              <a:latin typeface="微软雅黑" panose="020B0503020204020204" pitchFamily="34" charset="-122"/>
              <a:ea typeface="微软雅黑" panose="020B0503020204020204" pitchFamily="34" charset="-122"/>
              <a:cs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案例研究的自组织规则</a:t>
            </a:r>
          </a:p>
        </p:txBody>
      </p:sp>
      <p:sp>
        <p:nvSpPr>
          <p:cNvPr id="3" name="文本占位符 2"/>
          <p:cNvSpPr>
            <a:spLocks noGrp="1"/>
          </p:cNvSpPr>
          <p:nvPr>
            <p:ph type="body" idx="1"/>
          </p:nvPr>
        </p:nvSpPr>
        <p:spPr>
          <a:xfrm>
            <a:off x="1005204" y="2911475"/>
            <a:ext cx="18093691" cy="4524315"/>
          </a:xfrm>
        </p:spPr>
        <p:txBody>
          <a:bodyPr/>
          <a:lstStyle/>
          <a:p>
            <a:pPr marL="685800" indent="-685800">
              <a:buFont typeface="Arial" panose="020B0604020202090204" pitchFamily="34" charset="0"/>
              <a:buChar char="•"/>
            </a:pPr>
            <a:r>
              <a:rPr kumimoji="1" lang="zh-CN" altLang="en-US" sz="4800" dirty="0"/>
              <a:t>规则</a:t>
            </a:r>
            <a:r>
              <a:rPr kumimoji="1" lang="en-US" altLang="zh-CN" sz="4800" dirty="0"/>
              <a:t>1-[</a:t>
            </a:r>
            <a:r>
              <a:rPr kumimoji="1" lang="zh-CN" altLang="en-US" sz="4800" dirty="0">
                <a:solidFill>
                  <a:srgbClr val="FFFF00"/>
                </a:solidFill>
              </a:rPr>
              <a:t>节奏</a:t>
            </a:r>
            <a:r>
              <a:rPr kumimoji="1" lang="en-US" altLang="zh-CN" sz="4800" dirty="0"/>
              <a:t>]</a:t>
            </a:r>
            <a:r>
              <a:rPr kumimoji="1" lang="zh-CN" altLang="en-US" sz="4800" dirty="0"/>
              <a:t>：跟组长的计划保持一致</a:t>
            </a:r>
            <a:r>
              <a:rPr kumimoji="1" lang="en-US" altLang="zh-CN" sz="4800" dirty="0"/>
              <a:t>---</a:t>
            </a:r>
            <a:r>
              <a:rPr kumimoji="1" lang="zh-CN" altLang="en-US" sz="4800" dirty="0"/>
              <a:t>承诺必达，紧紧跟随</a:t>
            </a:r>
            <a:endParaRPr kumimoji="1" lang="en-US" altLang="zh-CN" sz="4800" dirty="0"/>
          </a:p>
          <a:p>
            <a:pPr marL="685800" indent="-685800">
              <a:buFont typeface="Arial" panose="020B0604020202090204" pitchFamily="34" charset="0"/>
              <a:buChar char="•"/>
            </a:pPr>
            <a:endParaRPr kumimoji="1" lang="en-US" altLang="zh-CN" sz="4800" dirty="0"/>
          </a:p>
          <a:p>
            <a:pPr marL="685800" indent="-685800">
              <a:buFont typeface="Arial" panose="020B0604020202090204" pitchFamily="34" charset="0"/>
              <a:buChar char="•"/>
            </a:pPr>
            <a:r>
              <a:rPr kumimoji="1" lang="zh-CN" altLang="en-US" sz="4800" dirty="0"/>
              <a:t>规则</a:t>
            </a:r>
            <a:r>
              <a:rPr kumimoji="1" lang="en-US" altLang="zh-CN" sz="4800" dirty="0"/>
              <a:t>2-[</a:t>
            </a:r>
            <a:r>
              <a:rPr kumimoji="1" lang="zh-CN" altLang="en-US" sz="4800" dirty="0">
                <a:solidFill>
                  <a:srgbClr val="FFFF00"/>
                </a:solidFill>
              </a:rPr>
              <a:t>同步</a:t>
            </a:r>
            <a:r>
              <a:rPr kumimoji="1" lang="en-US" altLang="zh-CN" sz="4800" dirty="0"/>
              <a:t>]</a:t>
            </a:r>
            <a:r>
              <a:rPr kumimoji="1" lang="zh-CN" altLang="en-US" sz="4800" dirty="0"/>
              <a:t>：跟同组的伙伴保持同步</a:t>
            </a:r>
            <a:r>
              <a:rPr kumimoji="1" lang="en-US" altLang="zh-CN" sz="4800" dirty="0"/>
              <a:t>---</a:t>
            </a:r>
            <a:r>
              <a:rPr kumimoji="1" lang="zh-CN" altLang="en-US" sz="4800" dirty="0"/>
              <a:t>信息交换，同频共振</a:t>
            </a:r>
            <a:endParaRPr kumimoji="1" lang="en-US" altLang="zh-CN" sz="4800" dirty="0"/>
          </a:p>
          <a:p>
            <a:pPr marL="685800" indent="-685800">
              <a:buFont typeface="Arial" panose="020B0604020202090204" pitchFamily="34" charset="0"/>
              <a:buChar char="•"/>
            </a:pPr>
            <a:endParaRPr kumimoji="1" lang="en-US" altLang="zh-CN" sz="4800" dirty="0"/>
          </a:p>
          <a:p>
            <a:pPr marL="685800" indent="-685800">
              <a:buFont typeface="Arial" panose="020B0604020202090204" pitchFamily="34" charset="0"/>
              <a:buChar char="•"/>
            </a:pPr>
            <a:r>
              <a:rPr kumimoji="1" lang="zh-CN" altLang="en-US" sz="4800" dirty="0"/>
              <a:t>规则</a:t>
            </a:r>
            <a:r>
              <a:rPr kumimoji="1" lang="en-US" altLang="zh-CN" sz="4800" dirty="0"/>
              <a:t>3-[</a:t>
            </a:r>
            <a:r>
              <a:rPr kumimoji="1" lang="zh-CN" altLang="en-US" sz="4800" dirty="0">
                <a:solidFill>
                  <a:srgbClr val="FFFF00"/>
                </a:solidFill>
              </a:rPr>
              <a:t>隔离</a:t>
            </a:r>
            <a:r>
              <a:rPr kumimoji="1" lang="en-US" altLang="zh-CN" sz="4800" dirty="0"/>
              <a:t>]</a:t>
            </a:r>
            <a:r>
              <a:rPr kumimoji="1" lang="zh-CN" altLang="en-US" sz="4800" dirty="0"/>
              <a:t>：跟同组的伙伴保持距离</a:t>
            </a:r>
            <a:r>
              <a:rPr kumimoji="1" lang="en-US" altLang="zh-CN" sz="4800" dirty="0"/>
              <a:t>---</a:t>
            </a:r>
            <a:r>
              <a:rPr kumimoji="1" lang="zh-CN" altLang="en-US" sz="4800" dirty="0"/>
              <a:t>独立思考，输出观点</a:t>
            </a:r>
          </a:p>
          <a:p>
            <a:endParaRPr kumimoji="1" lang="zh-CN" altLang="en-US" dirty="0"/>
          </a:p>
        </p:txBody>
      </p:sp>
      <p:pic>
        <p:nvPicPr>
          <p:cNvPr id="4" name="图片 3"/>
          <p:cNvPicPr>
            <a:picLocks noChangeAspect="1"/>
          </p:cNvPicPr>
          <p:nvPr/>
        </p:nvPicPr>
        <p:blipFill>
          <a:blip r:embed="rId2"/>
          <a:stretch>
            <a:fillRect/>
          </a:stretch>
        </p:blipFill>
        <p:spPr>
          <a:xfrm>
            <a:off x="3727450" y="7435790"/>
            <a:ext cx="7790381" cy="368732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4" y="1082675"/>
            <a:ext cx="18093690" cy="923330"/>
          </a:xfrm>
        </p:spPr>
        <p:txBody>
          <a:bodyPr wrap="square" lIns="0" tIns="0" rIns="0" bIns="0">
            <a:spAutoFit/>
          </a:bodyPr>
          <a:lstStyle/>
          <a:p>
            <a:r>
              <a:rPr lang="zh-CN" altLang="en-US" sz="6000" dirty="0"/>
              <a:t>黑客马拉松（</a:t>
            </a:r>
            <a:r>
              <a:rPr lang="en-US" altLang="zh-CN" sz="6000" dirty="0"/>
              <a:t>Hackathon</a:t>
            </a:r>
            <a:r>
              <a:rPr lang="zh-CN" altLang="en-US" sz="6000" dirty="0"/>
              <a:t>）</a:t>
            </a:r>
          </a:p>
        </p:txBody>
      </p:sp>
      <p:sp>
        <p:nvSpPr>
          <p:cNvPr id="4" name="Title 1"/>
          <p:cNvSpPr txBox="1">
            <a:spLocks noGrp="1"/>
          </p:cNvSpPr>
          <p:nvPr>
            <p:ph type="body" idx="1"/>
          </p:nvPr>
        </p:nvSpPr>
        <p:spPr>
          <a:xfrm>
            <a:off x="1005204" y="2961852"/>
            <a:ext cx="14838046" cy="7478970"/>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pPr fontAlgn="base">
              <a:lnSpc>
                <a:spcPct val="150000"/>
              </a:lnSpc>
            </a:pPr>
            <a:r>
              <a:rPr lang="zh-CN" altLang="en-US" sz="3600" b="0" dirty="0">
                <a:solidFill>
                  <a:schemeClr val="bg1"/>
                </a:solidFill>
              </a:rPr>
              <a:t>在黑客马拉松进行中的每一刻</a:t>
            </a:r>
            <a:r>
              <a:rPr lang="zh-CN" altLang="en-US" sz="3600" b="0" dirty="0"/>
              <a:t>，每个人</a:t>
            </a:r>
            <a:r>
              <a:rPr lang="zh-CN" altLang="en-US" sz="3600" dirty="0"/>
              <a:t>只对自己的兴趣负责</a:t>
            </a:r>
            <a:r>
              <a:rPr lang="zh-CN" altLang="en-US" sz="3600" b="0" dirty="0"/>
              <a:t>。</a:t>
            </a:r>
            <a:endParaRPr lang="en-US" altLang="zh-CN" sz="3600" b="0" dirty="0"/>
          </a:p>
          <a:p>
            <a:pPr fontAlgn="base">
              <a:lnSpc>
                <a:spcPct val="150000"/>
              </a:lnSpc>
            </a:pPr>
            <a:r>
              <a:rPr lang="zh-CN" altLang="en-US" sz="3600" b="0" dirty="0"/>
              <a:t>黑客马拉松是释放想象力的狂欢。实际上</a:t>
            </a:r>
            <a:r>
              <a:rPr lang="en-US" altLang="zh-CN" sz="3600" b="0" dirty="0"/>
              <a:t>Facebook</a:t>
            </a:r>
            <a:r>
              <a:rPr lang="zh-CN" altLang="en-US" sz="3600" b="0" dirty="0"/>
              <a:t>的很多重要产品都是在这样的狂欢中产生的。在特立独行的黑客文化中，这样的活动能让参与者获得藐视权威的力量，在颠覆性的代码里找到改变世界的灵感。在这里对于热爱技术的极客来说就像是身处一个游乐场。</a:t>
            </a:r>
            <a:endParaRPr lang="en-US" altLang="zh-CN" sz="3600" b="0" dirty="0"/>
          </a:p>
          <a:p>
            <a:pPr fontAlgn="base">
              <a:lnSpc>
                <a:spcPct val="150000"/>
              </a:lnSpc>
            </a:pPr>
            <a:r>
              <a:rPr lang="en-US" altLang="zh-CN" sz="3600" b="0" dirty="0"/>
              <a:t>                                                                  ---</a:t>
            </a:r>
            <a:r>
              <a:rPr lang="zh-CN" altLang="en-US" sz="3600" b="0" dirty="0"/>
              <a:t>王淮</a:t>
            </a:r>
            <a:endParaRPr lang="en-US" altLang="zh-CN" sz="3600" b="0" dirty="0"/>
          </a:p>
          <a:p>
            <a:pPr fontAlgn="base">
              <a:lnSpc>
                <a:spcPct val="150000"/>
              </a:lnSpc>
            </a:pPr>
            <a:r>
              <a:rPr lang="zh-CN" altLang="en-US" sz="3600" b="0" dirty="0">
                <a:solidFill>
                  <a:schemeClr val="bg1"/>
                </a:solidFill>
              </a:rPr>
              <a:t>尽管只以释放想象力为目的，但实际上，</a:t>
            </a:r>
            <a:r>
              <a:rPr lang="en-US" altLang="zh-CN" sz="3600" b="0" dirty="0">
                <a:solidFill>
                  <a:schemeClr val="bg1"/>
                </a:solidFill>
              </a:rPr>
              <a:t>Facebook</a:t>
            </a:r>
            <a:r>
              <a:rPr lang="zh-CN" altLang="en-US" sz="3600" b="0" dirty="0">
                <a:solidFill>
                  <a:schemeClr val="bg1"/>
                </a:solidFill>
              </a:rPr>
              <a:t>的很多重要产品，比如</a:t>
            </a:r>
            <a:r>
              <a:rPr lang="zh-CN" altLang="en-US" sz="3600" b="0" dirty="0"/>
              <a:t>时间线、聊天、视频、移动开发架构以及</a:t>
            </a:r>
            <a:r>
              <a:rPr lang="en-US" altLang="zh-CN" sz="3600" b="0" dirty="0" err="1"/>
              <a:t>HipHop</a:t>
            </a:r>
            <a:r>
              <a:rPr lang="en-US" altLang="zh-CN" sz="3600" b="0" dirty="0"/>
              <a:t> </a:t>
            </a:r>
            <a:r>
              <a:rPr lang="zh-CN" altLang="en-US" sz="3600" b="0" dirty="0"/>
              <a:t>编译器等</a:t>
            </a:r>
            <a:r>
              <a:rPr lang="zh-CN" altLang="en-US" sz="3600" b="0" dirty="0">
                <a:solidFill>
                  <a:schemeClr val="bg1"/>
                </a:solidFill>
              </a:rPr>
              <a:t>都是在这样的狂欢中产生的。</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2673" y="473075"/>
            <a:ext cx="3528384" cy="3770960"/>
          </a:xfrm>
          <a:prstGeom prst="verticalScroll">
            <a:avLst/>
          </a:prstGeom>
        </p:spPr>
      </p:pic>
      <p:pic>
        <p:nvPicPr>
          <p:cNvPr id="5" name="图片 4"/>
          <p:cNvPicPr>
            <a:picLocks noChangeAspect="1"/>
          </p:cNvPicPr>
          <p:nvPr/>
        </p:nvPicPr>
        <p:blipFill>
          <a:blip r:embed="rId4"/>
          <a:stretch>
            <a:fillRect/>
          </a:stretch>
        </p:blipFill>
        <p:spPr>
          <a:xfrm>
            <a:off x="16376650" y="7110247"/>
            <a:ext cx="2207260" cy="33528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2279650" y="3673475"/>
            <a:ext cx="15316200" cy="1231106"/>
          </a:xfrm>
        </p:spPr>
        <p:txBody>
          <a:bodyPr wrap="square" lIns="0" tIns="0" rIns="0" bIns="0">
            <a:spAutoFit/>
          </a:bodyPr>
          <a:lstStyle/>
          <a:p>
            <a:r>
              <a:rPr kumimoji="1" lang="zh-CN" altLang="en-US" sz="8000" dirty="0"/>
              <a:t>三、</a:t>
            </a:r>
            <a:r>
              <a:rPr kumimoji="1" lang="en-US" altLang="zh-CN" sz="8000" dirty="0"/>
              <a:t>Facebook</a:t>
            </a:r>
            <a:r>
              <a:rPr kumimoji="1" lang="zh-CN" altLang="en-US" sz="8000" dirty="0"/>
              <a:t>的管理</a:t>
            </a:r>
            <a:r>
              <a:rPr kumimoji="1" lang="en-US" altLang="zh-CN" sz="8000" dirty="0"/>
              <a:t>/</a:t>
            </a:r>
            <a:r>
              <a:rPr kumimoji="1" lang="zh-CN" altLang="en-US" sz="8000" dirty="0"/>
              <a:t>工程实践</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4250" y="854075"/>
            <a:ext cx="18093690" cy="10710545"/>
          </a:xfrm>
        </p:spPr>
        <p:txBody>
          <a:bodyPr wrap="square" lIns="0" tIns="0" rIns="0" bIns="0">
            <a:spAutoFit/>
          </a:bodyPr>
          <a:lstStyle/>
          <a:p>
            <a:br>
              <a:rPr lang="zh-CN" altLang="en-GB" sz="6000" dirty="0"/>
            </a:br>
            <a:r>
              <a:rPr lang="en-US" altLang="zh-CN" sz="6000" dirty="0"/>
              <a:t>	</a:t>
            </a:r>
            <a:r>
              <a:rPr lang="zh-CN" altLang="en-GB" sz="6000" dirty="0">
                <a:sym typeface="+mn-ea"/>
              </a:rPr>
              <a:t>思考：</a:t>
            </a:r>
            <a:br>
              <a:rPr lang="zh-CN" altLang="en-GB" sz="6000" dirty="0"/>
            </a:br>
            <a:r>
              <a:rPr lang="en-US" altLang="zh-CN" sz="6000" dirty="0"/>
              <a:t>			</a:t>
            </a:r>
            <a:br>
              <a:rPr lang="en-US" altLang="zh-CN" sz="6000" dirty="0"/>
            </a:br>
            <a:r>
              <a:rPr lang="en-US" altLang="zh-CN" sz="6000" dirty="0"/>
              <a:t>														  </a:t>
            </a:r>
            <a:br>
              <a:rPr lang="en-US" altLang="zh-CN" sz="6000" dirty="0"/>
            </a:br>
            <a:r>
              <a:rPr lang="en-US" altLang="zh-CN" sz="6000" dirty="0"/>
              <a:t>													</a:t>
            </a:r>
            <a:r>
              <a:rPr lang="en-US" altLang="zh-CN" sz="1800" dirty="0">
                <a:solidFill>
                  <a:schemeClr val="bg1"/>
                </a:solidFill>
              </a:rPr>
              <a:t>FaceBook CTO</a:t>
            </a:r>
            <a:r>
              <a:rPr lang="zh-CN" altLang="en-US" sz="1800" dirty="0">
                <a:solidFill>
                  <a:schemeClr val="bg1"/>
                </a:solidFill>
              </a:rPr>
              <a:t>：</a:t>
            </a:r>
            <a:r>
              <a:rPr lang="en-US" altLang="zh-CN" sz="1800" dirty="0">
                <a:solidFill>
                  <a:schemeClr val="bg1"/>
                </a:solidFill>
              </a:rPr>
              <a:t>Mike Schroepfer(</a:t>
            </a:r>
            <a:r>
              <a:rPr lang="en-US" altLang="zh-CN" sz="1800" dirty="0">
                <a:solidFill>
                  <a:schemeClr val="bg1"/>
                </a:solidFill>
                <a:sym typeface="+mn-ea"/>
              </a:rPr>
              <a:t>迈克·施罗普佛) </a:t>
            </a:r>
            <a:br>
              <a:rPr lang="zh-CN" altLang="en-GB" sz="1800" dirty="0">
                <a:solidFill>
                  <a:schemeClr val="bg1"/>
                </a:solidFill>
              </a:rPr>
            </a:br>
            <a:r>
              <a:rPr lang="en-US" altLang="zh-CN" sz="6000" dirty="0"/>
              <a:t>			</a:t>
            </a:r>
            <a:r>
              <a:rPr lang="zh-CN" altLang="en-US" sz="6000" dirty="0"/>
              <a:t>如果您是我，</a:t>
            </a:r>
            <a:br>
              <a:rPr lang="zh-CN" altLang="en-US" sz="6000" dirty="0"/>
            </a:br>
            <a:r>
              <a:rPr lang="en-US" altLang="zh-CN" sz="6000" dirty="0"/>
              <a:t>			</a:t>
            </a:r>
            <a:r>
              <a:rPr lang="zh-CN" altLang="en-US" sz="6000" dirty="0"/>
              <a:t>这个技术团队该怎么带？</a:t>
            </a:r>
            <a:br>
              <a:rPr lang="zh-CN" altLang="en-US" sz="6000" dirty="0"/>
            </a:br>
            <a:r>
              <a:rPr lang="en-US" altLang="zh-CN" sz="6000" dirty="0"/>
              <a:t>			</a:t>
            </a:r>
            <a:r>
              <a:rPr lang="zh-CN" altLang="en-US" sz="6000" dirty="0"/>
              <a:t>工作该怎么做？</a:t>
            </a:r>
            <a:br>
              <a:rPr lang="zh-CN" altLang="en-US" sz="6000" dirty="0"/>
            </a:br>
            <a:br>
              <a:rPr lang="zh-CN" altLang="en-US" sz="6000" dirty="0"/>
            </a:br>
            <a:r>
              <a:rPr lang="zh-CN" altLang="en-US" sz="6000" dirty="0"/>
              <a:t>	</a:t>
            </a:r>
            <a:r>
              <a:rPr lang="en-US" altLang="zh-CN" sz="6000" dirty="0"/>
              <a:t>		</a:t>
            </a:r>
            <a:r>
              <a:rPr lang="en-US" altLang="zh-CN" sz="3200" dirty="0">
                <a:sym typeface="+mn-ea"/>
              </a:rPr>
              <a:t>“</a:t>
            </a:r>
            <a:r>
              <a:rPr lang="zh-CN" altLang="en-US" sz="3200" dirty="0">
                <a:sym typeface="+mn-ea"/>
              </a:rPr>
              <a:t>我们公司、我们技术的核心策略，也是把人聚集在一起。</a:t>
            </a:r>
            <a:r>
              <a:rPr lang="en-US" altLang="zh-CN" sz="3200" dirty="0">
                <a:sym typeface="+mn-ea"/>
              </a:rPr>
              <a:t>”</a:t>
            </a:r>
            <a:r>
              <a:rPr lang="en-US" altLang="zh-CN" sz="3200" dirty="0">
                <a:solidFill>
                  <a:srgbClr val="FFC000"/>
                </a:solidFill>
                <a:sym typeface="+mn-ea"/>
              </a:rPr>
              <a:t>-Mike Schroepfer</a:t>
            </a:r>
            <a:br>
              <a:rPr lang="en-US" altLang="zh-CN" sz="6000" dirty="0">
                <a:solidFill>
                  <a:srgbClr val="FFC000"/>
                </a:solidFill>
                <a:sym typeface="+mn-ea"/>
              </a:rPr>
            </a:br>
            <a:r>
              <a:rPr lang="en-US" altLang="zh-CN" sz="2800" dirty="0"/>
              <a:t>				</a:t>
            </a:r>
            <a:r>
              <a:rPr lang="en-US" altLang="zh-CN" sz="6000" dirty="0"/>
              <a:t>		</a:t>
            </a:r>
            <a:r>
              <a:rPr lang="en-US" altLang="zh-CN" sz="3600" dirty="0"/>
              <a:t>	</a:t>
            </a:r>
            <a:br>
              <a:rPr lang="en-US" altLang="zh-CN" sz="3600" dirty="0"/>
            </a:br>
            <a:r>
              <a:rPr lang="en-US" altLang="zh-CN" sz="3600" dirty="0"/>
              <a:t>			</a:t>
            </a:r>
            <a:endParaRPr lang="zh-CN" altLang="en-US" sz="6000" dirty="0"/>
          </a:p>
        </p:txBody>
      </p:sp>
      <p:pic>
        <p:nvPicPr>
          <p:cNvPr id="5" name="图片 4"/>
          <p:cNvPicPr>
            <a:picLocks noChangeAspect="1"/>
          </p:cNvPicPr>
          <p:nvPr/>
        </p:nvPicPr>
        <p:blipFill>
          <a:blip r:embed="rId3"/>
          <a:stretch>
            <a:fillRect/>
          </a:stretch>
        </p:blipFill>
        <p:spPr>
          <a:xfrm>
            <a:off x="13017500" y="1102995"/>
            <a:ext cx="5836920" cy="345059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18260" y="625475"/>
            <a:ext cx="17467580" cy="8617585"/>
          </a:xfrm>
        </p:spPr>
        <p:txBody>
          <a:bodyPr wrap="square" lIns="0" tIns="0" rIns="0" bIns="0">
            <a:spAutoFit/>
          </a:bodyPr>
          <a:lstStyle/>
          <a:p>
            <a:br>
              <a:rPr lang="zh-CN" altLang="en-US" sz="6000" dirty="0">
                <a:sym typeface="+mn-ea"/>
              </a:rPr>
            </a:br>
            <a:r>
              <a:rPr lang="en-US" altLang="zh-CN" sz="6000" dirty="0">
                <a:sym typeface="+mn-ea"/>
              </a:rPr>
              <a:t>				</a:t>
            </a:r>
            <a:br>
              <a:rPr lang="en-US" altLang="zh-CN" sz="6000" dirty="0">
                <a:sym typeface="+mn-ea"/>
              </a:rPr>
            </a:br>
            <a:r>
              <a:rPr lang="en-US" altLang="zh-CN" sz="6000" dirty="0">
                <a:sym typeface="+mn-ea"/>
              </a:rPr>
              <a:t>	</a:t>
            </a:r>
            <a:r>
              <a:rPr lang="zh-CN" altLang="en-US" sz="6000" dirty="0">
                <a:sym typeface="+mn-ea"/>
              </a:rPr>
              <a:t>一  吸引顶尖人才</a:t>
            </a:r>
            <a:br>
              <a:rPr lang="zh-CN" altLang="en-US" sz="6000" dirty="0">
                <a:sym typeface="+mn-ea"/>
              </a:rPr>
            </a:br>
            <a:r>
              <a:rPr lang="en-US" altLang="zh-CN" sz="6000" dirty="0">
                <a:sym typeface="+mn-ea"/>
              </a:rPr>
              <a:t>			</a:t>
            </a:r>
            <a:r>
              <a:rPr lang="zh-CN" altLang="en-US" sz="4000" dirty="0">
                <a:solidFill>
                  <a:schemeClr val="bg1"/>
                </a:solidFill>
                <a:sym typeface="+mn-ea"/>
              </a:rPr>
              <a:t>技术人才的招聘严苛，渠道多样（收购的方式招募人才）</a:t>
            </a:r>
            <a:br>
              <a:rPr lang="zh-CN" altLang="en-US" sz="4000" dirty="0">
                <a:solidFill>
                  <a:schemeClr val="bg1"/>
                </a:solidFill>
                <a:sym typeface="+mn-ea"/>
              </a:rPr>
            </a:br>
            <a:br>
              <a:rPr lang="zh-CN" altLang="en-US" sz="4000" dirty="0">
                <a:sym typeface="+mn-ea"/>
              </a:rPr>
            </a:br>
            <a:br>
              <a:rPr lang="zh-CN" altLang="en-US" sz="4000" dirty="0">
                <a:sym typeface="+mn-ea"/>
              </a:rPr>
            </a:br>
            <a:r>
              <a:rPr lang="en-US" altLang="zh-CN" sz="6000" dirty="0">
                <a:sym typeface="+mn-ea"/>
              </a:rPr>
              <a:t>	</a:t>
            </a:r>
            <a:r>
              <a:rPr lang="zh-CN" altLang="en-US" sz="6000" dirty="0">
                <a:sym typeface="+mn-ea"/>
              </a:rPr>
              <a:t>二  </a:t>
            </a:r>
            <a:r>
              <a:rPr lang="zh-CN" altLang="en-US" sz="6000" dirty="0"/>
              <a:t>开源文化 + 自由环境</a:t>
            </a:r>
            <a:br>
              <a:rPr lang="zh-CN" altLang="en-US" sz="6000" dirty="0"/>
            </a:br>
            <a:r>
              <a:rPr lang="en-US" altLang="zh-CN" sz="6000" dirty="0"/>
              <a:t>			</a:t>
            </a:r>
            <a:r>
              <a:rPr lang="zh-CN" altLang="en-US" sz="4000" dirty="0">
                <a:solidFill>
                  <a:schemeClr val="bg1"/>
                </a:solidFill>
              </a:rPr>
              <a:t>技术人才的培养和留用</a:t>
            </a:r>
            <a:br>
              <a:rPr lang="zh-CN" altLang="en-US" sz="4000" dirty="0">
                <a:solidFill>
                  <a:schemeClr val="bg1"/>
                </a:solidFill>
              </a:rPr>
            </a:br>
            <a:r>
              <a:rPr lang="en-US" altLang="zh-CN" sz="4000" dirty="0">
                <a:solidFill>
                  <a:schemeClr val="bg1"/>
                </a:solidFill>
              </a:rPr>
              <a:t>			1.</a:t>
            </a:r>
            <a:r>
              <a:rPr lang="zh-CN" altLang="en-US" sz="4000" dirty="0">
                <a:solidFill>
                  <a:schemeClr val="bg1"/>
                </a:solidFill>
              </a:rPr>
              <a:t>入职后的</a:t>
            </a:r>
            <a:r>
              <a:rPr lang="en-US" altLang="zh-CN" sz="4000" dirty="0">
                <a:solidFill>
                  <a:schemeClr val="bg1"/>
                </a:solidFill>
              </a:rPr>
              <a:t>6</a:t>
            </a:r>
            <a:r>
              <a:rPr lang="zh-CN" altLang="en-US" sz="4000" dirty="0">
                <a:solidFill>
                  <a:schemeClr val="bg1"/>
                </a:solidFill>
              </a:rPr>
              <a:t>周培训，几乎全面熟悉技术的环境和工作习惯</a:t>
            </a:r>
            <a:br>
              <a:rPr lang="zh-CN" altLang="en-US" sz="4000" dirty="0">
                <a:solidFill>
                  <a:schemeClr val="bg1"/>
                </a:solidFill>
              </a:rPr>
            </a:br>
            <a:r>
              <a:rPr lang="en-US" altLang="zh-CN" sz="4000" dirty="0">
                <a:solidFill>
                  <a:schemeClr val="bg1"/>
                </a:solidFill>
              </a:rPr>
              <a:t>			2</a:t>
            </a:r>
            <a:r>
              <a:rPr lang="en-US" altLang="zh-CN" sz="4000" dirty="0">
                <a:solidFill>
                  <a:schemeClr val="bg1"/>
                </a:solidFill>
                <a:sym typeface="+mn-ea"/>
              </a:rPr>
              <a:t>.</a:t>
            </a:r>
            <a:r>
              <a:rPr lang="zh-CN" altLang="en-US" sz="4000" dirty="0">
                <a:solidFill>
                  <a:schemeClr val="bg1"/>
                </a:solidFill>
              </a:rPr>
              <a:t>自由选择，发挥所长</a:t>
            </a:r>
            <a:br>
              <a:rPr lang="zh-CN" altLang="en-US" sz="4000" dirty="0">
                <a:solidFill>
                  <a:schemeClr val="bg1"/>
                </a:solidFill>
              </a:rPr>
            </a:br>
            <a:endParaRPr lang="zh-CN" altLang="en-US" sz="4000" dirty="0">
              <a:solidFill>
                <a:schemeClr val="bg1"/>
              </a:solidFill>
            </a:endParaRPr>
          </a:p>
        </p:txBody>
      </p:sp>
      <p:sp>
        <p:nvSpPr>
          <p:cNvPr id="6" name="标题 1"/>
          <p:cNvSpPr>
            <a:spLocks noGrp="1"/>
          </p:cNvSpPr>
          <p:nvPr/>
        </p:nvSpPr>
        <p:spPr>
          <a:xfrm>
            <a:off x="10055225" y="4104005"/>
            <a:ext cx="17467580" cy="92329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6000" dirty="0">
                <a:sym typeface="+mn-ea"/>
              </a:rPr>
              <a:t>			</a:t>
            </a:r>
            <a:endParaRPr lang="zh-CN" altLang="en-US" sz="6000" dirty="0">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3375" y="936625"/>
            <a:ext cx="17182465" cy="1538605"/>
          </a:xfrm>
        </p:spPr>
        <p:txBody>
          <a:bodyPr wrap="square" lIns="0" tIns="0" rIns="0" bIns="0">
            <a:spAutoFit/>
          </a:bodyPr>
          <a:lstStyle/>
          <a:p>
            <a:r>
              <a:rPr lang="zh-CN" altLang="en-US" sz="6000" dirty="0"/>
              <a:t>工程师团队文化</a:t>
            </a:r>
            <a:br>
              <a:rPr lang="zh-CN" altLang="en-US" sz="4000" dirty="0"/>
            </a:br>
            <a:endParaRPr lang="zh-CN" altLang="en-US" sz="4000" dirty="0"/>
          </a:p>
        </p:txBody>
      </p:sp>
      <p:sp>
        <p:nvSpPr>
          <p:cNvPr id="6" name="标题 1"/>
          <p:cNvSpPr>
            <a:spLocks noGrp="1"/>
          </p:cNvSpPr>
          <p:nvPr/>
        </p:nvSpPr>
        <p:spPr>
          <a:xfrm>
            <a:off x="10055225" y="4104005"/>
            <a:ext cx="17467580" cy="92329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6000" dirty="0">
                <a:sym typeface="+mn-ea"/>
              </a:rPr>
              <a:t>			</a:t>
            </a:r>
            <a:endParaRPr lang="zh-CN" altLang="en-US" sz="6000" dirty="0">
              <a:sym typeface="+mn-ea"/>
            </a:endParaRPr>
          </a:p>
        </p:txBody>
      </p:sp>
      <p:sp>
        <p:nvSpPr>
          <p:cNvPr id="5" name="标题 1"/>
          <p:cNvSpPr>
            <a:spLocks noGrp="1"/>
          </p:cNvSpPr>
          <p:nvPr/>
        </p:nvSpPr>
        <p:spPr>
          <a:xfrm>
            <a:off x="1603375" y="2961005"/>
            <a:ext cx="17182465" cy="6094095"/>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4400" dirty="0">
                <a:solidFill>
                  <a:schemeClr val="bg1"/>
                </a:solidFill>
              </a:rPr>
              <a:t>1.</a:t>
            </a:r>
            <a:r>
              <a:rPr lang="zh-CN" altLang="en-US" sz="4400" dirty="0">
                <a:solidFill>
                  <a:schemeClr val="bg1"/>
                </a:solidFill>
              </a:rPr>
              <a:t>小团队，不重复造轮子</a:t>
            </a:r>
          </a:p>
          <a:p>
            <a:endParaRPr lang="zh-CN" altLang="en-US" sz="4400" dirty="0">
              <a:solidFill>
                <a:schemeClr val="bg1"/>
              </a:solidFill>
            </a:endParaRPr>
          </a:p>
          <a:p>
            <a:r>
              <a:rPr lang="en-US" altLang="zh-CN" sz="4400" dirty="0">
                <a:solidFill>
                  <a:schemeClr val="bg1"/>
                </a:solidFill>
              </a:rPr>
              <a:t>2.</a:t>
            </a:r>
            <a:r>
              <a:rPr lang="zh-CN" altLang="en-US" sz="4400" dirty="0">
                <a:solidFill>
                  <a:schemeClr val="bg1"/>
                </a:solidFill>
              </a:rPr>
              <a:t>没有测试工程师，没有产品经理，没有数据分析师</a:t>
            </a:r>
          </a:p>
          <a:p>
            <a:endParaRPr lang="zh-CN" altLang="en-US" sz="4400" dirty="0">
              <a:solidFill>
                <a:schemeClr val="bg1"/>
              </a:solidFill>
            </a:endParaRPr>
          </a:p>
          <a:p>
            <a:r>
              <a:rPr lang="en-US" altLang="zh-CN" sz="4400" dirty="0">
                <a:solidFill>
                  <a:schemeClr val="bg1"/>
                </a:solidFill>
              </a:rPr>
              <a:t>3.</a:t>
            </a:r>
            <a:r>
              <a:rPr lang="zh-CN" altLang="en-US" sz="4400" dirty="0">
                <a:solidFill>
                  <a:schemeClr val="bg1"/>
                </a:solidFill>
              </a:rPr>
              <a:t>每个开发工程师同时也是</a:t>
            </a:r>
            <a:r>
              <a:rPr lang="en-US" altLang="zh-CN" sz="4400" dirty="0">
                <a:solidFill>
                  <a:schemeClr val="bg1"/>
                </a:solidFill>
              </a:rPr>
              <a:t>QA</a:t>
            </a:r>
            <a:r>
              <a:rPr lang="zh-CN" altLang="en-US" sz="4400" dirty="0">
                <a:solidFill>
                  <a:schemeClr val="bg1"/>
                </a:solidFill>
              </a:rPr>
              <a:t>，</a:t>
            </a:r>
            <a:r>
              <a:rPr lang="en-US" altLang="zh-CN" sz="4400" dirty="0">
                <a:solidFill>
                  <a:schemeClr val="bg1"/>
                </a:solidFill>
              </a:rPr>
              <a:t>PD</a:t>
            </a:r>
            <a:r>
              <a:rPr lang="zh-CN" altLang="en-US" sz="4400" dirty="0">
                <a:solidFill>
                  <a:schemeClr val="bg1"/>
                </a:solidFill>
              </a:rPr>
              <a:t>，</a:t>
            </a:r>
            <a:r>
              <a:rPr lang="en-US" altLang="zh-CN" sz="4400" dirty="0">
                <a:solidFill>
                  <a:schemeClr val="bg1"/>
                </a:solidFill>
              </a:rPr>
              <a:t>DataScientist</a:t>
            </a:r>
          </a:p>
          <a:p>
            <a:endParaRPr lang="en-US" altLang="zh-CN" sz="4400" dirty="0">
              <a:solidFill>
                <a:schemeClr val="bg1"/>
              </a:solidFill>
            </a:endParaRPr>
          </a:p>
          <a:p>
            <a:r>
              <a:rPr lang="en-US" altLang="zh-CN" sz="4400" dirty="0">
                <a:solidFill>
                  <a:schemeClr val="bg1"/>
                </a:solidFill>
              </a:rPr>
              <a:t>4.</a:t>
            </a:r>
            <a:r>
              <a:rPr lang="zh-CN" altLang="en-US" sz="4400" dirty="0">
                <a:solidFill>
                  <a:schemeClr val="bg1"/>
                </a:solidFill>
              </a:rPr>
              <a:t>自驱力，创造力</a:t>
            </a:r>
          </a:p>
          <a:p>
            <a:endParaRPr lang="zh-CN" altLang="en-US" sz="4400" dirty="0">
              <a:solidFill>
                <a:schemeClr val="bg1"/>
              </a:solidFill>
            </a:endParaRPr>
          </a:p>
          <a:p>
            <a:r>
              <a:rPr lang="en-US" altLang="zh-CN" sz="4400" dirty="0">
                <a:solidFill>
                  <a:schemeClr val="bg1"/>
                </a:solidFill>
              </a:rPr>
              <a:t>5.</a:t>
            </a:r>
            <a:r>
              <a:rPr lang="zh-CN" altLang="en-US" sz="4400" dirty="0">
                <a:solidFill>
                  <a:schemeClr val="bg1"/>
                </a:solidFill>
              </a:rPr>
              <a:t>强大的工具支持</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290"/>
          </a:xfrm>
        </p:spPr>
        <p:txBody>
          <a:bodyPr wrap="square" lIns="0" tIns="0" rIns="0" bIns="0">
            <a:spAutoFit/>
          </a:bodyPr>
          <a:lstStyle/>
          <a:p>
            <a:r>
              <a:rPr lang="zh-CN" altLang="en-US" sz="6000" dirty="0"/>
              <a:t>开发团队</a:t>
            </a:r>
            <a:r>
              <a:rPr lang="en-US" altLang="zh-CN" sz="6000" dirty="0"/>
              <a:t>-</a:t>
            </a:r>
            <a:r>
              <a:rPr lang="zh-CN" altLang="en-US" sz="6000" dirty="0"/>
              <a:t>三人小组</a:t>
            </a:r>
          </a:p>
        </p:txBody>
      </p:sp>
      <p:sp>
        <p:nvSpPr>
          <p:cNvPr id="4" name="矩形 3"/>
          <p:cNvSpPr/>
          <p:nvPr/>
        </p:nvSpPr>
        <p:spPr>
          <a:xfrm>
            <a:off x="1005205" y="2334895"/>
            <a:ext cx="18135600" cy="2061210"/>
          </a:xfrm>
          <a:prstGeom prst="rect">
            <a:avLst/>
          </a:prstGeom>
        </p:spPr>
        <p:txBody>
          <a:bodyPr wrap="square">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Facebook</a:t>
            </a:r>
            <a:r>
              <a:rPr lang="zh-CN" altLang="en-US" sz="3200" dirty="0">
                <a:solidFill>
                  <a:schemeClr val="bg1"/>
                </a:solidFill>
                <a:latin typeface="微软雅黑" panose="020B0503020204020204" pitchFamily="34" charset="-122"/>
                <a:ea typeface="微软雅黑" panose="020B0503020204020204" pitchFamily="34" charset="-122"/>
              </a:rPr>
              <a:t>的一个最小</a:t>
            </a:r>
            <a:r>
              <a:rPr lang="en-US" altLang="zh-CN" sz="3200" dirty="0">
                <a:solidFill>
                  <a:schemeClr val="bg1"/>
                </a:solidFill>
                <a:latin typeface="微软雅黑" panose="020B0503020204020204" pitchFamily="34" charset="-122"/>
                <a:ea typeface="微软雅黑" panose="020B0503020204020204" pitchFamily="34" charset="-122"/>
              </a:rPr>
              <a:t>Team</a:t>
            </a:r>
            <a:r>
              <a:rPr lang="zh-CN" altLang="en-US" sz="3200" dirty="0">
                <a:solidFill>
                  <a:schemeClr val="bg1"/>
                </a:solidFill>
                <a:latin typeface="微软雅黑" panose="020B0503020204020204" pitchFamily="34" charset="-122"/>
                <a:ea typeface="微软雅黑" panose="020B0503020204020204" pitchFamily="34" charset="-122"/>
              </a:rPr>
              <a:t>单元叫做三人组，是 </a:t>
            </a:r>
            <a:r>
              <a:rPr lang="zh-CN" altLang="en-US" sz="4400" b="1" baseline="30000" dirty="0">
                <a:solidFill>
                  <a:schemeClr val="bg1"/>
                </a:solidFill>
                <a:latin typeface="微软雅黑" panose="020B0503020204020204" pitchFamily="34" charset="-122"/>
                <a:ea typeface="微软雅黑" panose="020B0503020204020204" pitchFamily="34" charset="-122"/>
                <a:sym typeface="+mn-ea"/>
              </a:rPr>
              <a:t>产品经理</a:t>
            </a:r>
            <a:r>
              <a:rPr lang="en-US" altLang="zh-CN" sz="4400" b="1" baseline="30000" dirty="0">
                <a:solidFill>
                  <a:schemeClr val="bg1"/>
                </a:solidFill>
                <a:latin typeface="微软雅黑" panose="020B0503020204020204" pitchFamily="34" charset="-122"/>
                <a:ea typeface="微软雅黑" panose="020B0503020204020204" pitchFamily="34" charset="-122"/>
                <a:sym typeface="+mn-ea"/>
              </a:rPr>
              <a:t>(PM)</a:t>
            </a:r>
            <a:r>
              <a:rPr lang="zh-CN" altLang="en-US" sz="4400" b="1" baseline="30000" dirty="0">
                <a:solidFill>
                  <a:schemeClr val="bg1"/>
                </a:solidFill>
                <a:latin typeface="微软雅黑" panose="020B0503020204020204" pitchFamily="34" charset="-122"/>
                <a:ea typeface="微软雅黑" panose="020B0503020204020204" pitchFamily="34" charset="-122"/>
                <a:sym typeface="+mn-ea"/>
              </a:rPr>
              <a:t>、</a:t>
            </a:r>
            <a:r>
              <a:rPr lang="zh-CN" altLang="en-US" sz="4400" b="1" baseline="30000" dirty="0">
                <a:solidFill>
                  <a:schemeClr val="bg1"/>
                </a:solidFill>
                <a:latin typeface="微软雅黑" panose="020B0503020204020204" pitchFamily="34" charset="-122"/>
                <a:ea typeface="微软雅黑" panose="020B0503020204020204" pitchFamily="34" charset="-122"/>
              </a:rPr>
              <a:t>设计师</a:t>
            </a:r>
            <a:r>
              <a:rPr lang="en-US" altLang="zh-CN" sz="4400" b="1" baseline="30000" dirty="0">
                <a:solidFill>
                  <a:schemeClr val="bg1"/>
                </a:solidFill>
                <a:latin typeface="微软雅黑" panose="020B0503020204020204" pitchFamily="34" charset="-122"/>
                <a:ea typeface="微软雅黑" panose="020B0503020204020204" pitchFamily="34" charset="-122"/>
              </a:rPr>
              <a:t>(Designer)</a:t>
            </a:r>
            <a:r>
              <a:rPr lang="zh-CN" altLang="en-US" sz="4400" b="1" baseline="30000" dirty="0">
                <a:solidFill>
                  <a:schemeClr val="bg1"/>
                </a:solidFill>
                <a:latin typeface="微软雅黑" panose="020B0503020204020204" pitchFamily="34" charset="-122"/>
                <a:ea typeface="微软雅黑" panose="020B0503020204020204" pitchFamily="34" charset="-122"/>
              </a:rPr>
              <a:t>和工程师</a:t>
            </a:r>
            <a:r>
              <a:rPr lang="en-US" altLang="zh-CN" sz="4400" b="1" baseline="30000" dirty="0">
                <a:solidFill>
                  <a:schemeClr val="bg1"/>
                </a:solidFill>
                <a:latin typeface="微软雅黑" panose="020B0503020204020204" pitchFamily="34" charset="-122"/>
                <a:ea typeface="微软雅黑" panose="020B0503020204020204" pitchFamily="34" charset="-122"/>
              </a:rPr>
              <a:t>(Engineer).</a:t>
            </a:r>
            <a:endParaRPr lang="en-US" altLang="zh-CN" sz="3200" b="1" baseline="30000" dirty="0">
              <a:solidFill>
                <a:schemeClr val="bg1"/>
              </a:solidFill>
              <a:latin typeface="微软雅黑" panose="020B0503020204020204" pitchFamily="34" charset="-122"/>
              <a:ea typeface="微软雅黑" panose="020B0503020204020204" pitchFamily="34" charset="-122"/>
            </a:endParaRPr>
          </a:p>
          <a:p>
            <a:r>
              <a:rPr lang="zh-CN" altLang="en-US" sz="3200" dirty="0">
                <a:solidFill>
                  <a:schemeClr val="bg1"/>
                </a:solidFill>
                <a:latin typeface="微软雅黑" panose="020B0503020204020204" pitchFamily="34" charset="-122"/>
                <a:ea typeface="微软雅黑" panose="020B0503020204020204" pitchFamily="34" charset="-122"/>
              </a:rPr>
              <a:t>三个人就可以完成一个基本的功能。 但三个人之间不是一个流水线上的各自独立的环节，而是混在一块商讨说我要不要试这个功能，如果要试的话如何最快拿到结果。如何能先上线，拿到反馈，确定要不要做下一步，大家互相交织。</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05" y="5045075"/>
            <a:ext cx="7753985" cy="5703570"/>
          </a:xfrm>
          <a:prstGeom prst="rect">
            <a:avLst/>
          </a:prstGeom>
        </p:spPr>
      </p:pic>
      <p:sp>
        <p:nvSpPr>
          <p:cNvPr id="6" name="Text Placeholder 2"/>
          <p:cNvSpPr txBox="1"/>
          <p:nvPr/>
        </p:nvSpPr>
        <p:spPr>
          <a:xfrm>
            <a:off x="9748520" y="5426075"/>
            <a:ext cx="9980930" cy="517080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b="1" kern="0" dirty="0">
                <a:solidFill>
                  <a:srgbClr val="FFC000"/>
                </a:solidFill>
              </a:rPr>
              <a:t>以效率为中心，会带来什么？</a:t>
            </a:r>
            <a:endParaRPr lang="en-US" altLang="zh-CN" sz="2800" kern="0" dirty="0">
              <a:solidFill>
                <a:srgbClr val="FFC000"/>
              </a:solidFill>
            </a:endParaRPr>
          </a:p>
          <a:p>
            <a:pPr>
              <a:lnSpc>
                <a:spcPct val="150000"/>
              </a:lnSpc>
            </a:pPr>
            <a:r>
              <a:rPr lang="en-US" altLang="zh-CN" sz="2800" kern="0" dirty="0">
                <a:solidFill>
                  <a:schemeClr val="bg1"/>
                </a:solidFill>
              </a:rPr>
              <a:t>1</a:t>
            </a:r>
            <a:r>
              <a:rPr lang="zh-CN" altLang="en-US" sz="2800" kern="0" dirty="0">
                <a:solidFill>
                  <a:schemeClr val="bg1"/>
                </a:solidFill>
              </a:rPr>
              <a:t>、团队变化： 小部队作战</a:t>
            </a:r>
          </a:p>
          <a:p>
            <a:pPr>
              <a:lnSpc>
                <a:spcPct val="150000"/>
              </a:lnSpc>
            </a:pPr>
            <a:endParaRPr lang="en-US" altLang="zh-CN" sz="2800" kern="0" dirty="0">
              <a:solidFill>
                <a:schemeClr val="bg1"/>
              </a:solidFill>
            </a:endParaRPr>
          </a:p>
          <a:p>
            <a:pPr>
              <a:lnSpc>
                <a:spcPct val="150000"/>
              </a:lnSpc>
            </a:pPr>
            <a:r>
              <a:rPr lang="en-US" altLang="zh-CN" sz="2800" kern="0" dirty="0">
                <a:solidFill>
                  <a:schemeClr val="bg1"/>
                </a:solidFill>
              </a:rPr>
              <a:t>2</a:t>
            </a:r>
            <a:r>
              <a:rPr lang="zh-CN" altLang="en-US" sz="2800" kern="0" dirty="0">
                <a:solidFill>
                  <a:schemeClr val="bg1"/>
                </a:solidFill>
              </a:rPr>
              <a:t>、数据变化：</a:t>
            </a:r>
            <a:r>
              <a:rPr lang="zh-CN" altLang="en-US" sz="2800" dirty="0">
                <a:solidFill>
                  <a:schemeClr val="bg1"/>
                </a:solidFill>
              </a:rPr>
              <a:t>团队的共同语言是什么？目标和结果</a:t>
            </a:r>
          </a:p>
          <a:p>
            <a:pPr>
              <a:lnSpc>
                <a:spcPct val="150000"/>
              </a:lnSpc>
            </a:pPr>
            <a:endParaRPr lang="en-US" altLang="zh-CN" sz="2800" kern="0" dirty="0">
              <a:solidFill>
                <a:schemeClr val="bg1"/>
              </a:solidFill>
            </a:endParaRPr>
          </a:p>
          <a:p>
            <a:pPr>
              <a:lnSpc>
                <a:spcPct val="150000"/>
              </a:lnSpc>
            </a:pPr>
            <a:r>
              <a:rPr lang="en-US" altLang="zh-CN" sz="2800" kern="0" dirty="0">
                <a:solidFill>
                  <a:schemeClr val="bg1"/>
                </a:solidFill>
              </a:rPr>
              <a:t>3</a:t>
            </a:r>
            <a:r>
              <a:rPr lang="zh-CN" altLang="en-US" sz="2800" kern="0" dirty="0">
                <a:solidFill>
                  <a:schemeClr val="bg1"/>
                </a:solidFill>
              </a:rPr>
              <a:t>、职责变化：职责的延伸</a:t>
            </a:r>
            <a:endParaRPr lang="zh-CN" altLang="en-US" sz="2800" kern="0" dirty="0">
              <a:solidFill>
                <a:srgbClr val="FFFF00"/>
              </a:solidFill>
            </a:endParaRPr>
          </a:p>
          <a:p>
            <a:pPr>
              <a:lnSpc>
                <a:spcPct val="150000"/>
              </a:lnSpc>
            </a:pPr>
            <a:endParaRPr lang="zh-CN" altLang="en-US" sz="2800" kern="0" dirty="0">
              <a:solidFill>
                <a:schemeClr val="accent6">
                  <a:lumMod val="75000"/>
                </a:schemeClr>
              </a:solidFill>
            </a:endParaRPr>
          </a:p>
          <a:p>
            <a:pPr>
              <a:lnSpc>
                <a:spcPct val="150000"/>
              </a:lnSpc>
            </a:pPr>
            <a:endParaRPr lang="zh-CN" altLang="en-US" sz="2800" b="1" kern="0" dirty="0">
              <a:solidFill>
                <a:srgbClr val="FFC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WX20191109-224639@2x"/>
          <p:cNvPicPr>
            <a:picLocks noChangeAspect="1"/>
          </p:cNvPicPr>
          <p:nvPr/>
        </p:nvPicPr>
        <p:blipFill>
          <a:blip r:embed="rId3"/>
          <a:stretch>
            <a:fillRect/>
          </a:stretch>
        </p:blipFill>
        <p:spPr>
          <a:xfrm>
            <a:off x="-9525" y="-41275"/>
            <a:ext cx="20123150" cy="9529445"/>
          </a:xfrm>
          <a:prstGeom prst="rect">
            <a:avLst/>
          </a:prstGeom>
        </p:spPr>
      </p:pic>
      <p:sp>
        <p:nvSpPr>
          <p:cNvPr id="8" name="文本框 7"/>
          <p:cNvSpPr txBox="1"/>
          <p:nvPr/>
        </p:nvSpPr>
        <p:spPr>
          <a:xfrm>
            <a:off x="2678430" y="9488170"/>
            <a:ext cx="14867255" cy="1550035"/>
          </a:xfrm>
          <a:prstGeom prst="rect">
            <a:avLst/>
          </a:prstGeom>
          <a:noFill/>
        </p:spPr>
        <p:txBody>
          <a:bodyPr wrap="none" rtlCol="0" anchor="t">
            <a:spAutoFit/>
          </a:bodyPr>
          <a:lstStyle/>
          <a:p>
            <a:pPr algn="l">
              <a:lnSpc>
                <a:spcPct val="150000"/>
              </a:lnSpc>
            </a:pPr>
            <a:r>
              <a:rPr lang="en-US" altLang="zh-CN" sz="3200" b="1" dirty="0">
                <a:solidFill>
                  <a:srgbClr val="FFC000"/>
                </a:solidFill>
                <a:sym typeface="+mn-ea"/>
              </a:rPr>
              <a:t>					DOGFOODING</a:t>
            </a:r>
            <a:r>
              <a:rPr lang="zh-CN" altLang="en-US" sz="3200" b="1" dirty="0">
                <a:solidFill>
                  <a:srgbClr val="FFC000"/>
                </a:solidFill>
                <a:sym typeface="+mn-ea"/>
              </a:rPr>
              <a:t>（吃狗粮文化</a:t>
            </a:r>
            <a:r>
              <a:rPr lang="en-US" altLang="zh-CN" sz="3200" b="1" dirty="0">
                <a:solidFill>
                  <a:srgbClr val="FFC000"/>
                </a:solidFill>
                <a:sym typeface="+mn-ea"/>
              </a:rPr>
              <a:t>)</a:t>
            </a:r>
            <a:br>
              <a:rPr lang="zh-CN" altLang="en-US" sz="3200" dirty="0">
                <a:sym typeface="+mn-ea"/>
              </a:rPr>
            </a:br>
            <a:r>
              <a:rPr lang="zh-CN" altLang="en-US" sz="4800" b="1" baseline="30000" dirty="0">
                <a:solidFill>
                  <a:schemeClr val="bg1"/>
                </a:solidFill>
                <a:sym typeface="+mn-ea"/>
              </a:rPr>
              <a:t>对结果负责很重要的一点，或者说做出成功产品的团队核心自己的产品自己先用起来</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830580"/>
          </a:xfrm>
        </p:spPr>
        <p:txBody>
          <a:bodyPr/>
          <a:lstStyle/>
          <a:p>
            <a:r>
              <a:rPr lang="zh-CN" altLang="en-US" sz="5400" dirty="0"/>
              <a:t>全栈式工程师</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205" y="2272030"/>
            <a:ext cx="10494010" cy="7710170"/>
          </a:xfrm>
          <a:prstGeom prst="rect">
            <a:avLst/>
          </a:prstGeom>
        </p:spPr>
      </p:pic>
      <p:sp>
        <p:nvSpPr>
          <p:cNvPr id="5" name="Text Placeholder 2"/>
          <p:cNvSpPr txBox="1"/>
          <p:nvPr/>
        </p:nvSpPr>
        <p:spPr>
          <a:xfrm>
            <a:off x="1005205" y="10170795"/>
            <a:ext cx="19335115" cy="73850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b="1" kern="0" dirty="0">
                <a:solidFill>
                  <a:schemeClr val="bg1"/>
                </a:solidFill>
                <a:latin typeface="微软雅黑" panose="020B0503020204020204" pitchFamily="34" charset="-122"/>
                <a:ea typeface="微软雅黑" panose="020B0503020204020204" pitchFamily="34" charset="-122"/>
              </a:rPr>
              <a:t>云技术尤其是</a:t>
            </a:r>
            <a:r>
              <a:rPr lang="en-US" altLang="zh-CN" sz="3200" b="1" kern="0" dirty="0" err="1">
                <a:solidFill>
                  <a:schemeClr val="bg1"/>
                </a:solidFill>
                <a:latin typeface="微软雅黑" panose="020B0503020204020204" pitchFamily="34" charset="-122"/>
                <a:ea typeface="微软雅黑" panose="020B0503020204020204" pitchFamily="34" charset="-122"/>
              </a:rPr>
              <a:t>Docker</a:t>
            </a:r>
            <a:r>
              <a:rPr lang="zh-CN" altLang="en-US" sz="3200" b="1" kern="0" dirty="0">
                <a:solidFill>
                  <a:schemeClr val="bg1"/>
                </a:solidFill>
                <a:latin typeface="微软雅黑" panose="020B0503020204020204" pitchFamily="34" charset="-122"/>
                <a:ea typeface="微软雅黑" panose="020B0503020204020204" pitchFamily="34" charset="-122"/>
              </a:rPr>
              <a:t>和</a:t>
            </a:r>
            <a:r>
              <a:rPr lang="en-US" altLang="zh-CN" sz="3200" b="1" kern="0" dirty="0" err="1">
                <a:solidFill>
                  <a:schemeClr val="bg1"/>
                </a:solidFill>
                <a:latin typeface="微软雅黑" panose="020B0503020204020204" pitchFamily="34" charset="-122"/>
                <a:ea typeface="微软雅黑" panose="020B0503020204020204" pitchFamily="34" charset="-122"/>
              </a:rPr>
              <a:t>Kubernetes</a:t>
            </a:r>
            <a:r>
              <a:rPr lang="zh-CN" altLang="en-US" sz="3200" b="1" kern="0" dirty="0">
                <a:solidFill>
                  <a:schemeClr val="bg1"/>
                </a:solidFill>
                <a:latin typeface="微软雅黑" panose="020B0503020204020204" pitchFamily="34" charset="-122"/>
                <a:ea typeface="微软雅黑" panose="020B0503020204020204" pitchFamily="34" charset="-122"/>
              </a:rPr>
              <a:t>的流行，给底层运维工作被自动化提供了技术支持。</a:t>
            </a:r>
          </a:p>
        </p:txBody>
      </p:sp>
      <p:sp>
        <p:nvSpPr>
          <p:cNvPr id="6" name="Text Placeholder 2"/>
          <p:cNvSpPr txBox="1"/>
          <p:nvPr/>
        </p:nvSpPr>
        <p:spPr>
          <a:xfrm>
            <a:off x="12072620" y="2756535"/>
            <a:ext cx="7582535" cy="637095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7200" b="1" kern="0" dirty="0">
                <a:solidFill>
                  <a:srgbClr val="FFC000"/>
                </a:solidFill>
              </a:rPr>
              <a:t>打破组织隔阂</a:t>
            </a:r>
            <a:endParaRPr lang="zh-CN" altLang="en-US" sz="2800" kern="0" dirty="0">
              <a:solidFill>
                <a:srgbClr val="FFC000"/>
              </a:solidFill>
            </a:endParaRPr>
          </a:p>
          <a:p>
            <a:pPr>
              <a:lnSpc>
                <a:spcPct val="150000"/>
              </a:lnSpc>
            </a:pPr>
            <a:r>
              <a:rPr lang="zh-CN" altLang="en-US" sz="3200" b="1" kern="0" dirty="0">
                <a:solidFill>
                  <a:schemeClr val="bg1"/>
                </a:solidFill>
                <a:effectLst>
                  <a:outerShdw blurRad="38100" dist="38100" dir="2700000" algn="tl">
                    <a:srgbClr val="000000">
                      <a:alpha val="43137"/>
                    </a:srgbClr>
                  </a:outerShdw>
                </a:effectLst>
              </a:rPr>
              <a:t>从人出发，然后是环境和流程，最后才是工具。</a:t>
            </a:r>
            <a:endParaRPr lang="zh-CN" altLang="en-US" sz="2800" kern="0" dirty="0">
              <a:solidFill>
                <a:schemeClr val="bg1"/>
              </a:solidFill>
              <a:effectLst>
                <a:outerShdw blurRad="38100" dist="38100" dir="2700000" algn="tl">
                  <a:srgbClr val="000000">
                    <a:alpha val="43137"/>
                  </a:srgbClr>
                </a:outerShdw>
              </a:effectLst>
            </a:endParaRPr>
          </a:p>
          <a:p>
            <a:pPr>
              <a:lnSpc>
                <a:spcPct val="150000"/>
              </a:lnSpc>
            </a:pPr>
            <a:endParaRPr lang="en-US" altLang="zh-CN" sz="2800" kern="0" dirty="0">
              <a:solidFill>
                <a:schemeClr val="bg1"/>
              </a:solidFill>
              <a:effectLst>
                <a:outerShdw blurRad="38100" dist="38100" dir="2700000" algn="tl">
                  <a:srgbClr val="000000">
                    <a:alpha val="43137"/>
                  </a:srgbClr>
                </a:outerShdw>
              </a:effectLst>
            </a:endParaRPr>
          </a:p>
          <a:p>
            <a:pPr>
              <a:lnSpc>
                <a:spcPct val="150000"/>
              </a:lnSpc>
            </a:pPr>
            <a:r>
              <a:rPr lang="en-US" altLang="zh-CN" sz="2800" kern="0" dirty="0">
                <a:solidFill>
                  <a:schemeClr val="bg1"/>
                </a:solidFill>
                <a:effectLst>
                  <a:outerShdw blurRad="38100" dist="38100" dir="2700000" algn="tl">
                    <a:srgbClr val="000000">
                      <a:alpha val="43137"/>
                    </a:srgbClr>
                  </a:outerShdw>
                </a:effectLst>
              </a:rPr>
              <a:t>1</a:t>
            </a:r>
            <a:r>
              <a:rPr lang="zh-CN" altLang="en-US" sz="2800" kern="0" dirty="0">
                <a:solidFill>
                  <a:schemeClr val="bg1"/>
                </a:solidFill>
                <a:effectLst>
                  <a:outerShdw blurRad="38100" dist="38100" dir="2700000" algn="tl">
                    <a:srgbClr val="000000">
                      <a:alpha val="43137"/>
                    </a:srgbClr>
                  </a:outerShdw>
                </a:effectLst>
              </a:rPr>
              <a:t>、人：对团队目标达成共识，并重新定义职责；</a:t>
            </a:r>
            <a:endParaRPr lang="en-US" altLang="zh-CN" sz="2800" kern="0" dirty="0">
              <a:solidFill>
                <a:schemeClr val="bg1"/>
              </a:solidFill>
              <a:effectLst>
                <a:outerShdw blurRad="38100" dist="38100" dir="2700000" algn="tl">
                  <a:srgbClr val="000000">
                    <a:alpha val="43137"/>
                  </a:srgbClr>
                </a:outerShdw>
              </a:effectLst>
            </a:endParaRPr>
          </a:p>
          <a:p>
            <a:pPr>
              <a:lnSpc>
                <a:spcPct val="150000"/>
              </a:lnSpc>
            </a:pPr>
            <a:r>
              <a:rPr lang="en-US" altLang="zh-CN" sz="2800" kern="0" dirty="0">
                <a:solidFill>
                  <a:schemeClr val="bg1"/>
                </a:solidFill>
                <a:effectLst>
                  <a:outerShdw blurRad="38100" dist="38100" dir="2700000" algn="tl">
                    <a:srgbClr val="000000">
                      <a:alpha val="43137"/>
                    </a:srgbClr>
                  </a:outerShdw>
                </a:effectLst>
              </a:rPr>
              <a:t>2</a:t>
            </a:r>
            <a:r>
              <a:rPr lang="zh-CN" altLang="en-US" sz="2800" kern="0" dirty="0">
                <a:solidFill>
                  <a:schemeClr val="bg1"/>
                </a:solidFill>
                <a:effectLst>
                  <a:outerShdw blurRad="38100" dist="38100" dir="2700000" algn="tl">
                    <a:srgbClr val="000000">
                      <a:alpha val="43137"/>
                    </a:srgbClr>
                  </a:outerShdw>
                </a:effectLst>
              </a:rPr>
              <a:t>、环境和流程：环境的搭建和流程的设计，在</a:t>
            </a:r>
            <a:r>
              <a:rPr lang="en-US" altLang="zh-CN" sz="2800" kern="0" dirty="0">
                <a:solidFill>
                  <a:schemeClr val="bg1"/>
                </a:solidFill>
                <a:effectLst>
                  <a:outerShdw blurRad="38100" dist="38100" dir="2700000" algn="tl">
                    <a:srgbClr val="000000">
                      <a:alpha val="43137"/>
                    </a:srgbClr>
                  </a:outerShdw>
                </a:effectLst>
              </a:rPr>
              <a:t>CI,CD</a:t>
            </a:r>
            <a:r>
              <a:rPr lang="zh-CN" altLang="en-US" sz="2800" kern="0" dirty="0">
                <a:solidFill>
                  <a:schemeClr val="bg1"/>
                </a:solidFill>
                <a:effectLst>
                  <a:outerShdw blurRad="38100" dist="38100" dir="2700000" algn="tl">
                    <a:srgbClr val="000000">
                      <a:alpha val="43137"/>
                    </a:srgbClr>
                  </a:outerShdw>
                </a:effectLst>
              </a:rPr>
              <a:t>快速反馈，以及团队沟通氛围。</a:t>
            </a:r>
            <a:endParaRPr lang="en-US" altLang="zh-CN" sz="2800" kern="0" dirty="0">
              <a:solidFill>
                <a:schemeClr val="bg1"/>
              </a:solidFill>
              <a:effectLst>
                <a:outerShdw blurRad="38100" dist="38100" dir="2700000" algn="tl">
                  <a:srgbClr val="000000">
                    <a:alpha val="43137"/>
                  </a:srgbClr>
                </a:outerShdw>
              </a:effectLst>
            </a:endParaRPr>
          </a:p>
          <a:p>
            <a:pPr>
              <a:lnSpc>
                <a:spcPct val="150000"/>
              </a:lnSpc>
            </a:pPr>
            <a:r>
              <a:rPr lang="en-US" altLang="zh-CN" sz="2800" kern="0" dirty="0">
                <a:solidFill>
                  <a:schemeClr val="bg1"/>
                </a:solidFill>
                <a:effectLst>
                  <a:outerShdw blurRad="38100" dist="38100" dir="2700000" algn="tl">
                    <a:srgbClr val="000000">
                      <a:alpha val="43137"/>
                    </a:srgbClr>
                  </a:outerShdw>
                </a:effectLst>
              </a:rPr>
              <a:t>3</a:t>
            </a:r>
            <a:r>
              <a:rPr lang="zh-CN" altLang="en-US" sz="2800" kern="0" dirty="0">
                <a:solidFill>
                  <a:schemeClr val="bg1"/>
                </a:solidFill>
                <a:effectLst>
                  <a:outerShdw blurRad="38100" dist="38100" dir="2700000" algn="tl">
                    <a:srgbClr val="000000">
                      <a:alpha val="43137"/>
                    </a:srgbClr>
                  </a:outerShdw>
                </a:effectLst>
              </a:rPr>
              <a:t>、工具：引入工具研发团队，实现自动化</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9390" y="2593975"/>
            <a:ext cx="12995910" cy="7870825"/>
          </a:xfrm>
          <a:prstGeom prst="rect">
            <a:avLst/>
          </a:prstGeom>
        </p:spPr>
      </p:pic>
      <p:sp>
        <p:nvSpPr>
          <p:cNvPr id="3" name="标题 1"/>
          <p:cNvSpPr>
            <a:spLocks noGrp="1"/>
          </p:cNvSpPr>
          <p:nvPr/>
        </p:nvSpPr>
        <p:spPr>
          <a:xfrm>
            <a:off x="15114905" y="4093845"/>
            <a:ext cx="18445480" cy="92329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6000" dirty="0"/>
              <a:t> </a:t>
            </a:r>
          </a:p>
        </p:txBody>
      </p:sp>
      <p:sp>
        <p:nvSpPr>
          <p:cNvPr id="5" name="标题 1"/>
          <p:cNvSpPr>
            <a:spLocks noGrp="1"/>
          </p:cNvSpPr>
          <p:nvPr/>
        </p:nvSpPr>
        <p:spPr>
          <a:xfrm>
            <a:off x="15114905" y="3078480"/>
            <a:ext cx="4283710" cy="738632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3600" dirty="0"/>
              <a:t> </a:t>
            </a:r>
            <a:r>
              <a:rPr lang="zh-CN" altLang="en-US" sz="3600" dirty="0"/>
              <a:t>代码入库前：</a:t>
            </a:r>
          </a:p>
          <a:p>
            <a:endParaRPr lang="zh-CN" altLang="en-US" sz="3600" dirty="0"/>
          </a:p>
          <a:p>
            <a:r>
              <a:rPr lang="zh-CN" altLang="en-US" sz="3600" dirty="0"/>
              <a:t> </a:t>
            </a:r>
            <a:r>
              <a:rPr lang="en-US" altLang="zh-CN" sz="3600" dirty="0"/>
              <a:t>	</a:t>
            </a:r>
            <a:r>
              <a:rPr lang="zh-CN" altLang="en-US" sz="3600" dirty="0">
                <a:solidFill>
                  <a:schemeClr val="bg1"/>
                </a:solidFill>
              </a:rPr>
              <a:t>持续开发</a:t>
            </a:r>
          </a:p>
          <a:p>
            <a:r>
              <a:rPr lang="en-US" altLang="zh-CN" sz="3600" dirty="0">
                <a:solidFill>
                  <a:schemeClr val="bg1"/>
                </a:solidFill>
                <a:sym typeface="+mn-ea"/>
              </a:rPr>
              <a:t>	</a:t>
            </a:r>
            <a:r>
              <a:rPr lang="zh-CN" altLang="en-US" sz="3600" dirty="0">
                <a:solidFill>
                  <a:schemeClr val="bg1"/>
                </a:solidFill>
                <a:sym typeface="+mn-ea"/>
              </a:rPr>
              <a:t>持续测试</a:t>
            </a:r>
          </a:p>
          <a:p>
            <a:r>
              <a:rPr lang="en-US" altLang="zh-CN" sz="3600" dirty="0">
                <a:solidFill>
                  <a:schemeClr val="bg1"/>
                </a:solidFill>
              </a:rPr>
              <a:t>	</a:t>
            </a:r>
            <a:r>
              <a:rPr lang="zh-CN" altLang="en-US" sz="3600" dirty="0">
                <a:solidFill>
                  <a:schemeClr val="bg1"/>
                </a:solidFill>
              </a:rPr>
              <a:t>持续集成</a:t>
            </a:r>
          </a:p>
          <a:p>
            <a:endParaRPr lang="zh-CN" altLang="en-US" sz="3600" dirty="0"/>
          </a:p>
          <a:p>
            <a:r>
              <a:rPr lang="zh-CN" altLang="en-US" sz="3600" dirty="0"/>
              <a:t> 代码入库后：</a:t>
            </a:r>
          </a:p>
          <a:p>
            <a:endParaRPr lang="zh-CN" altLang="en-US" sz="3600" dirty="0"/>
          </a:p>
          <a:p>
            <a:r>
              <a:rPr lang="en-US" altLang="zh-CN" sz="3600" dirty="0"/>
              <a:t>	</a:t>
            </a:r>
            <a:r>
              <a:rPr lang="zh-CN" altLang="en-US" sz="3600" dirty="0">
                <a:solidFill>
                  <a:schemeClr val="bg1"/>
                </a:solidFill>
              </a:rPr>
              <a:t>持续部署</a:t>
            </a:r>
          </a:p>
          <a:p>
            <a:r>
              <a:rPr lang="en-US" altLang="zh-CN" sz="3600" dirty="0">
                <a:solidFill>
                  <a:schemeClr val="bg1"/>
                </a:solidFill>
              </a:rPr>
              <a:t>	</a:t>
            </a:r>
            <a:r>
              <a:rPr lang="zh-CN" altLang="en-US" sz="3600" dirty="0">
                <a:solidFill>
                  <a:schemeClr val="bg1"/>
                </a:solidFill>
              </a:rPr>
              <a:t>持续交付</a:t>
            </a:r>
            <a:endParaRPr lang="zh-CN" altLang="en-US" sz="6000" dirty="0"/>
          </a:p>
          <a:p>
            <a:r>
              <a:rPr lang="zh-CN" altLang="en-US" sz="6000" dirty="0"/>
              <a:t>     </a:t>
            </a:r>
            <a:r>
              <a:rPr lang="en-US" altLang="zh-CN" sz="6000" dirty="0"/>
              <a:t>	</a:t>
            </a:r>
            <a:br>
              <a:rPr lang="en-US" altLang="zh-CN" sz="6000" dirty="0"/>
            </a:br>
            <a:endParaRPr lang="en-US" altLang="zh-CN" sz="6000" dirty="0"/>
          </a:p>
        </p:txBody>
      </p:sp>
      <p:sp>
        <p:nvSpPr>
          <p:cNvPr id="6" name="标题 1"/>
          <p:cNvSpPr>
            <a:spLocks noGrp="1"/>
          </p:cNvSpPr>
          <p:nvPr/>
        </p:nvSpPr>
        <p:spPr>
          <a:xfrm>
            <a:off x="1469390" y="726440"/>
            <a:ext cx="16787495" cy="276987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6000" dirty="0"/>
              <a:t>Facebook</a:t>
            </a:r>
            <a:r>
              <a:rPr lang="zh-CN" altLang="en-US" sz="6000" dirty="0"/>
              <a:t>的</a:t>
            </a:r>
            <a:r>
              <a:rPr lang="en-US" altLang="zh-CN" sz="6000" dirty="0"/>
              <a:t>5</a:t>
            </a:r>
            <a:r>
              <a:rPr lang="zh-CN" altLang="en-US" sz="6000" dirty="0"/>
              <a:t>个持续</a:t>
            </a:r>
            <a:br>
              <a:rPr lang="zh-CN" altLang="en-US" sz="6000" dirty="0"/>
            </a:br>
            <a:r>
              <a:rPr lang="en-US" altLang="zh-CN" sz="6000" dirty="0"/>
              <a:t>	</a:t>
            </a:r>
            <a:br>
              <a:rPr lang="en-US" altLang="zh-CN" sz="6000" dirty="0"/>
            </a:br>
            <a:endParaRPr lang="en-US" altLang="zh-CN" sz="6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US" sz="6000" dirty="0"/>
              <a:t>持续开发原则</a:t>
            </a:r>
          </a:p>
        </p:txBody>
      </p:sp>
      <p:cxnSp>
        <p:nvCxnSpPr>
          <p:cNvPr id="5" name="直接连接符 4"/>
          <p:cNvCxnSpPr/>
          <p:nvPr/>
        </p:nvCxnSpPr>
        <p:spPr>
          <a:xfrm flipV="1">
            <a:off x="4678680" y="3978277"/>
            <a:ext cx="11811000" cy="7624"/>
          </a:xfrm>
          <a:prstGeom prst="line">
            <a:avLst/>
          </a:prstGeom>
          <a:ln w="19050">
            <a:solidFill>
              <a:srgbClr val="44B9C6"/>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678632" y="3757297"/>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编码</a:t>
            </a:r>
          </a:p>
        </p:txBody>
      </p:sp>
      <p:sp>
        <p:nvSpPr>
          <p:cNvPr id="7" name="矩形 6"/>
          <p:cNvSpPr/>
          <p:nvPr/>
        </p:nvSpPr>
        <p:spPr>
          <a:xfrm>
            <a:off x="6860488" y="3757297"/>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调试调测</a:t>
            </a:r>
          </a:p>
        </p:txBody>
      </p:sp>
      <p:sp>
        <p:nvSpPr>
          <p:cNvPr id="8" name="矩形 7"/>
          <p:cNvSpPr/>
          <p:nvPr/>
        </p:nvSpPr>
        <p:spPr>
          <a:xfrm>
            <a:off x="9042344" y="3749676"/>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静态检查</a:t>
            </a:r>
          </a:p>
        </p:txBody>
      </p:sp>
      <p:sp>
        <p:nvSpPr>
          <p:cNvPr id="9" name="矩形 8"/>
          <p:cNvSpPr/>
          <p:nvPr/>
        </p:nvSpPr>
        <p:spPr>
          <a:xfrm>
            <a:off x="11393905" y="3749675"/>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自动化测试</a:t>
            </a:r>
          </a:p>
        </p:txBody>
      </p:sp>
      <p:sp>
        <p:nvSpPr>
          <p:cNvPr id="10" name="矩形 9"/>
          <p:cNvSpPr/>
          <p:nvPr/>
        </p:nvSpPr>
        <p:spPr>
          <a:xfrm>
            <a:off x="13575761" y="3764918"/>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代码审查</a:t>
            </a:r>
          </a:p>
        </p:txBody>
      </p:sp>
      <p:sp>
        <p:nvSpPr>
          <p:cNvPr id="13" name="Text Placeholder 2"/>
          <p:cNvSpPr txBox="1"/>
          <p:nvPr/>
        </p:nvSpPr>
        <p:spPr>
          <a:xfrm>
            <a:off x="1005452" y="1929484"/>
            <a:ext cx="8076717" cy="1477328"/>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t>原则一、规划化、自动化核心步骤。</a:t>
            </a:r>
            <a:endParaRPr lang="en-US" altLang="zh-CN" sz="3200" kern="0" dirty="0"/>
          </a:p>
          <a:p>
            <a:pPr>
              <a:lnSpc>
                <a:spcPct val="150000"/>
              </a:lnSpc>
            </a:pPr>
            <a:r>
              <a:rPr lang="zh-CN" altLang="en-US" sz="3200" kern="0" dirty="0"/>
              <a:t>原则二、提供快速反馈，促进增量开发</a:t>
            </a:r>
            <a:endParaRPr lang="en-US" altLang="zh-CN" sz="3200" kern="0" dirty="0"/>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8650" y="4641215"/>
            <a:ext cx="15164435" cy="6019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a:t>案例使用许可协议</a:t>
            </a:r>
          </a:p>
        </p:txBody>
      </p:sp>
      <p:sp>
        <p:nvSpPr>
          <p:cNvPr id="5" name="文本占位符 4"/>
          <p:cNvSpPr>
            <a:spLocks noGrp="1"/>
          </p:cNvSpPr>
          <p:nvPr>
            <p:ph type="body" idx="1"/>
          </p:nvPr>
        </p:nvSpPr>
        <p:spPr/>
        <p:txBody>
          <a:bodyPr/>
          <a:lstStyle/>
          <a:p>
            <a:endParaRPr kumimoji="1" lang="zh-CN" altLang="en-US"/>
          </a:p>
        </p:txBody>
      </p:sp>
      <p:pic>
        <p:nvPicPr>
          <p:cNvPr id="2" name="图片 1"/>
          <p:cNvPicPr>
            <a:picLocks noChangeAspect="1"/>
          </p:cNvPicPr>
          <p:nvPr/>
        </p:nvPicPr>
        <p:blipFill>
          <a:blip r:embed="rId3"/>
          <a:stretch>
            <a:fillRect/>
          </a:stretch>
        </p:blipFill>
        <p:spPr>
          <a:xfrm>
            <a:off x="968374" y="2835275"/>
            <a:ext cx="18419446" cy="8122713"/>
          </a:xfrm>
          <a:prstGeom prst="rect">
            <a:avLst/>
          </a:prstGeom>
          <a:ln w="190500" cap="sq">
            <a:solidFill>
              <a:srgbClr val="C8C6BD"/>
            </a:solidFill>
            <a:prstDash val="solid"/>
            <a:miter lim="800000"/>
            <a:headEnd/>
            <a:tailEnd/>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style>
          <a:lnRef idx="3">
            <a:schemeClr val="lt1"/>
          </a:lnRef>
          <a:fillRef idx="1">
            <a:schemeClr val="accent3"/>
          </a:fillRef>
          <a:effectRef idx="1">
            <a:schemeClr val="accent3"/>
          </a:effectRef>
          <a:fontRef idx="minor">
            <a:schemeClr val="lt1"/>
          </a:fontRef>
        </p:style>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630680" y="1934210"/>
            <a:ext cx="16477615" cy="7593965"/>
          </a:xfrm>
          <a:prstGeom prst="rect">
            <a:avLst/>
          </a:prstGeom>
        </p:spPr>
      </p:pic>
      <p:sp>
        <p:nvSpPr>
          <p:cNvPr id="3" name="Title 1"/>
          <p:cNvSpPr>
            <a:spLocks noGrp="1"/>
          </p:cNvSpPr>
          <p:nvPr>
            <p:ph type="title"/>
          </p:nvPr>
        </p:nvSpPr>
        <p:spPr>
          <a:xfrm>
            <a:off x="1630680" y="823595"/>
            <a:ext cx="18093690" cy="738505"/>
          </a:xfrm>
        </p:spPr>
        <p:txBody>
          <a:bodyPr wrap="square" lIns="0" tIns="0" rIns="0" bIns="0">
            <a:spAutoFit/>
          </a:bodyPr>
          <a:lstStyle/>
          <a:p>
            <a:r>
              <a:rPr lang="en-US" altLang="zh-CN" sz="4800" dirty="0"/>
              <a:t>Git</a:t>
            </a:r>
            <a:r>
              <a:rPr lang="zh-CN" altLang="en-US" sz="4800" dirty="0"/>
              <a:t>开发分支周期</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7960" y="1006475"/>
            <a:ext cx="17640935" cy="923290"/>
          </a:xfrm>
        </p:spPr>
        <p:txBody>
          <a:bodyPr wrap="square" lIns="0" tIns="0" rIns="0" bIns="0">
            <a:spAutoFit/>
          </a:bodyPr>
          <a:lstStyle/>
          <a:p>
            <a:r>
              <a:rPr lang="en-US" altLang="zh-CN" sz="6000" dirty="0"/>
              <a:t>Facebook</a:t>
            </a:r>
            <a:r>
              <a:rPr lang="zh-CN" altLang="en-US" sz="6000" dirty="0"/>
              <a:t>的分支管理和发布策略</a:t>
            </a:r>
          </a:p>
        </p:txBody>
      </p:sp>
      <p:sp>
        <p:nvSpPr>
          <p:cNvPr id="13" name="Text Placeholder 2"/>
          <p:cNvSpPr txBox="1"/>
          <p:nvPr/>
        </p:nvSpPr>
        <p:spPr>
          <a:xfrm>
            <a:off x="1479548" y="3472425"/>
            <a:ext cx="18093691" cy="64633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kern="0" dirty="0"/>
              <a:t>长期存在的开发分支，一般被叫作</a:t>
            </a:r>
            <a:r>
              <a:rPr lang="en-US" altLang="zh-CN" sz="2800" kern="0" dirty="0"/>
              <a:t>Trunk</a:t>
            </a:r>
            <a:r>
              <a:rPr lang="zh-CN" altLang="en-US" sz="2800" kern="0" dirty="0"/>
              <a:t>或者</a:t>
            </a:r>
            <a:r>
              <a:rPr lang="en-US" altLang="zh-CN" sz="2800" kern="0" dirty="0"/>
              <a:t>Master</a:t>
            </a:r>
            <a:r>
              <a:rPr lang="zh-CN" altLang="en-US" sz="2800" kern="0" dirty="0"/>
              <a:t>。</a:t>
            </a:r>
            <a:endParaRPr lang="en-US" altLang="zh-CN" sz="2800" kern="0" dirty="0"/>
          </a:p>
        </p:txBody>
      </p:sp>
      <p:sp>
        <p:nvSpPr>
          <p:cNvPr id="16" name="Text Placeholder 2"/>
          <p:cNvSpPr txBox="1"/>
          <p:nvPr/>
        </p:nvSpPr>
        <p:spPr>
          <a:xfrm>
            <a:off x="1479548" y="2302835"/>
            <a:ext cx="17750789" cy="86177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2800" kern="0" dirty="0">
                <a:solidFill>
                  <a:srgbClr val="FFC000"/>
                </a:solidFill>
              </a:rPr>
              <a:t>Facebook </a:t>
            </a:r>
            <a:r>
              <a:rPr lang="zh-CN" altLang="en-US" sz="2800" kern="0" dirty="0">
                <a:solidFill>
                  <a:srgbClr val="FFC000"/>
                </a:solidFill>
              </a:rPr>
              <a:t>的分支管理策略，是一种基于主干的开发方式，也叫作</a:t>
            </a:r>
            <a:r>
              <a:rPr lang="en-US" altLang="zh-CN" sz="2800" kern="0" dirty="0">
                <a:solidFill>
                  <a:srgbClr val="FFC000"/>
                </a:solidFill>
              </a:rPr>
              <a:t>Trunk-based,</a:t>
            </a:r>
            <a:r>
              <a:rPr lang="zh-CN" altLang="en-US" sz="2800" kern="0" dirty="0">
                <a:solidFill>
                  <a:srgbClr val="FFC000"/>
                </a:solidFill>
              </a:rPr>
              <a:t>用于开发的长期分支只有一个，而用于发布的分支可以有多个。</a:t>
            </a:r>
          </a:p>
        </p:txBody>
      </p:sp>
      <p:sp>
        <p:nvSpPr>
          <p:cNvPr id="7" name="Text Placeholder 2"/>
          <p:cNvSpPr txBox="1"/>
          <p:nvPr/>
        </p:nvSpPr>
        <p:spPr>
          <a:xfrm>
            <a:off x="1457383" y="4118833"/>
            <a:ext cx="18093691" cy="64633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en-US" altLang="zh-CN" sz="2800" kern="0" dirty="0"/>
              <a:t>Facebook</a:t>
            </a:r>
            <a:r>
              <a:rPr lang="zh-CN" altLang="en-US" sz="2800" kern="0" dirty="0"/>
              <a:t>在主代码仓中，基本上禁止存在短期的功能分支</a:t>
            </a:r>
            <a:r>
              <a:rPr lang="en-US" altLang="zh-CN" sz="2800" kern="0" dirty="0"/>
              <a:t>,Feature Branch</a:t>
            </a:r>
            <a:r>
              <a:rPr lang="zh-CN" altLang="en-US" sz="2800" kern="0" dirty="0"/>
              <a:t>。</a:t>
            </a:r>
            <a:endParaRPr lang="en-US" altLang="zh-CN" sz="2800" kern="0" dirty="0"/>
          </a:p>
        </p:txBody>
      </p:sp>
      <p:sp>
        <p:nvSpPr>
          <p:cNvPr id="8" name="Text Placeholder 2"/>
          <p:cNvSpPr txBox="1"/>
          <p:nvPr/>
        </p:nvSpPr>
        <p:spPr>
          <a:xfrm>
            <a:off x="1457382" y="4707306"/>
            <a:ext cx="18093691" cy="64633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kern="0" dirty="0"/>
              <a:t>代码合并回</a:t>
            </a:r>
            <a:r>
              <a:rPr lang="en-US" altLang="zh-CN" sz="2800" kern="0" dirty="0"/>
              <a:t>Master</a:t>
            </a:r>
            <a:r>
              <a:rPr lang="zh-CN" altLang="en-US" sz="2800" kern="0" dirty="0"/>
              <a:t>的时候，有</a:t>
            </a:r>
            <a:r>
              <a:rPr lang="en-US" altLang="zh-CN" sz="2800" kern="0" dirty="0"/>
              <a:t>Rebase</a:t>
            </a:r>
            <a:r>
              <a:rPr lang="zh-CN" altLang="en-US" sz="2800" kern="0" dirty="0"/>
              <a:t>和</a:t>
            </a:r>
            <a:r>
              <a:rPr lang="en-US" altLang="zh-CN" sz="2800" kern="0" dirty="0"/>
              <a:t>Merge</a:t>
            </a:r>
            <a:r>
              <a:rPr lang="zh-CN" altLang="en-US" sz="2800" kern="0" dirty="0"/>
              <a:t>两种，</a:t>
            </a:r>
            <a:r>
              <a:rPr lang="en-US" altLang="zh-CN" sz="2800" kern="0" dirty="0"/>
              <a:t> Facebook</a:t>
            </a:r>
            <a:r>
              <a:rPr lang="zh-CN" altLang="en-US" sz="2800" kern="0" dirty="0"/>
              <a:t>选择的是</a:t>
            </a:r>
            <a:r>
              <a:rPr lang="en-US" altLang="zh-CN" sz="2800" kern="0" dirty="0"/>
              <a:t>Rebase</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0185" y="5578475"/>
            <a:ext cx="12610465" cy="5464175"/>
          </a:xfrm>
          <a:prstGeom prst="flowChartAlternateProcess">
            <a:avLst/>
          </a:prstGeom>
        </p:spPr>
      </p:pic>
      <p:sp>
        <p:nvSpPr>
          <p:cNvPr id="10" name="Text Placeholder 2"/>
          <p:cNvSpPr txBox="1"/>
          <p:nvPr/>
        </p:nvSpPr>
        <p:spPr>
          <a:xfrm>
            <a:off x="14624050" y="6954192"/>
            <a:ext cx="5142279" cy="2769989"/>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400" kern="0" dirty="0">
                <a:solidFill>
                  <a:srgbClr val="FFC000"/>
                </a:solidFill>
              </a:rPr>
              <a:t>分支方式：</a:t>
            </a:r>
            <a:endParaRPr lang="en-US" altLang="zh-CN" sz="2400" kern="0" dirty="0">
              <a:solidFill>
                <a:srgbClr val="FFC000"/>
              </a:solidFill>
            </a:endParaRPr>
          </a:p>
          <a:p>
            <a:pPr>
              <a:lnSpc>
                <a:spcPct val="150000"/>
              </a:lnSpc>
            </a:pPr>
            <a:r>
              <a:rPr lang="en-US" altLang="zh-CN" sz="2400" kern="0" dirty="0">
                <a:solidFill>
                  <a:schemeClr val="bg1"/>
                </a:solidFill>
              </a:rPr>
              <a:t>1</a:t>
            </a:r>
            <a:r>
              <a:rPr lang="zh-CN" altLang="en-US" sz="2400" kern="0" dirty="0">
                <a:solidFill>
                  <a:schemeClr val="bg1"/>
                </a:solidFill>
              </a:rPr>
              <a:t>、主干开发的分支管理策略；</a:t>
            </a:r>
            <a:endParaRPr lang="en-US" altLang="zh-CN" sz="2400" kern="0" dirty="0">
              <a:solidFill>
                <a:schemeClr val="bg1"/>
              </a:solidFill>
            </a:endParaRPr>
          </a:p>
          <a:p>
            <a:pPr>
              <a:lnSpc>
                <a:spcPct val="150000"/>
              </a:lnSpc>
            </a:pPr>
            <a:r>
              <a:rPr lang="en-US" altLang="zh-CN" sz="2400" kern="0" dirty="0">
                <a:solidFill>
                  <a:schemeClr val="bg1"/>
                </a:solidFill>
              </a:rPr>
              <a:t>2</a:t>
            </a:r>
            <a:r>
              <a:rPr lang="zh-CN" altLang="en-US" sz="2400" kern="0" dirty="0">
                <a:solidFill>
                  <a:schemeClr val="bg1"/>
                </a:solidFill>
              </a:rPr>
              <a:t>、</a:t>
            </a:r>
            <a:r>
              <a:rPr lang="en-US" altLang="zh-CN" sz="2400" kern="0" dirty="0" err="1">
                <a:solidFill>
                  <a:schemeClr val="bg1"/>
                </a:solidFill>
              </a:rPr>
              <a:t>Git</a:t>
            </a:r>
            <a:r>
              <a:rPr lang="en-US" altLang="zh-CN" sz="2400" kern="0" dirty="0">
                <a:solidFill>
                  <a:schemeClr val="bg1"/>
                </a:solidFill>
              </a:rPr>
              <a:t>-Flow</a:t>
            </a:r>
            <a:r>
              <a:rPr lang="zh-CN" altLang="en-US" sz="2400" kern="0" dirty="0">
                <a:solidFill>
                  <a:schemeClr val="bg1"/>
                </a:solidFill>
              </a:rPr>
              <a:t>工作流；</a:t>
            </a:r>
            <a:endParaRPr lang="en-US" altLang="zh-CN" sz="2400" kern="0" dirty="0">
              <a:solidFill>
                <a:schemeClr val="bg1"/>
              </a:solidFill>
            </a:endParaRPr>
          </a:p>
          <a:p>
            <a:pPr>
              <a:lnSpc>
                <a:spcPct val="150000"/>
              </a:lnSpc>
            </a:pPr>
            <a:r>
              <a:rPr lang="en-US" altLang="zh-CN" sz="2400" kern="0" dirty="0">
                <a:solidFill>
                  <a:schemeClr val="bg1"/>
                </a:solidFill>
              </a:rPr>
              <a:t>3</a:t>
            </a:r>
            <a:r>
              <a:rPr lang="zh-CN" altLang="en-US" sz="2400" kern="0" dirty="0">
                <a:solidFill>
                  <a:schemeClr val="bg1"/>
                </a:solidFill>
              </a:rPr>
              <a:t>、</a:t>
            </a:r>
            <a:r>
              <a:rPr lang="en-US" altLang="zh-CN" sz="2400" kern="0" dirty="0">
                <a:solidFill>
                  <a:schemeClr val="bg1"/>
                </a:solidFill>
              </a:rPr>
              <a:t>Fork-merge</a:t>
            </a:r>
            <a:r>
              <a:rPr lang="zh-CN" altLang="en-US" sz="2400" kern="0" dirty="0">
                <a:solidFill>
                  <a:schemeClr val="bg1"/>
                </a:solidFill>
              </a:rPr>
              <a:t>工作流；</a:t>
            </a:r>
            <a:endParaRPr lang="en-US" altLang="zh-CN" sz="2400" kern="0" dirty="0">
              <a:solidFill>
                <a:schemeClr val="bg1"/>
              </a:solidFill>
            </a:endParaRPr>
          </a:p>
          <a:p>
            <a:pPr>
              <a:lnSpc>
                <a:spcPct val="150000"/>
              </a:lnSpc>
            </a:pPr>
            <a:r>
              <a:rPr lang="en-US" altLang="zh-CN" sz="2400" kern="0" dirty="0">
                <a:solidFill>
                  <a:schemeClr val="bg1"/>
                </a:solidFill>
              </a:rPr>
              <a:t>4</a:t>
            </a:r>
            <a:r>
              <a:rPr lang="zh-CN" altLang="en-US" sz="2400" kern="0" dirty="0">
                <a:solidFill>
                  <a:schemeClr val="bg1"/>
                </a:solidFill>
              </a:rPr>
              <a:t>、灵活的功能分支组合成发布分支；</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738505"/>
          </a:xfrm>
        </p:spPr>
        <p:txBody>
          <a:bodyPr wrap="square" lIns="0" tIns="0" rIns="0" bIns="0">
            <a:spAutoFit/>
          </a:bodyPr>
          <a:lstStyle/>
          <a:p>
            <a:r>
              <a:rPr lang="zh-CN" altLang="en-US" sz="4800" dirty="0"/>
              <a:t>暗发射技术（</a:t>
            </a:r>
            <a:r>
              <a:rPr lang="en-US" altLang="zh-CN" sz="4800" dirty="0">
                <a:sym typeface="+mn-ea"/>
              </a:rPr>
              <a:t>The</a:t>
            </a:r>
            <a:r>
              <a:rPr lang="zh-CN" altLang="en-US" sz="4800" dirty="0">
                <a:sym typeface="+mn-ea"/>
              </a:rPr>
              <a:t> </a:t>
            </a:r>
            <a:r>
              <a:rPr lang="en-US" altLang="zh-CN" sz="4800" dirty="0">
                <a:sym typeface="+mn-ea"/>
              </a:rPr>
              <a:t>Dark</a:t>
            </a:r>
            <a:r>
              <a:rPr lang="zh-CN" altLang="en-US" sz="4800" dirty="0">
                <a:sym typeface="+mn-ea"/>
              </a:rPr>
              <a:t> </a:t>
            </a:r>
            <a:r>
              <a:rPr lang="en-US" altLang="zh-CN" sz="4800" dirty="0">
                <a:sym typeface="+mn-ea"/>
              </a:rPr>
              <a:t>Launching</a:t>
            </a:r>
            <a:r>
              <a:rPr lang="zh-CN" altLang="en-US" sz="4800" dirty="0">
                <a:sym typeface="+mn-ea"/>
              </a:rPr>
              <a:t> </a:t>
            </a:r>
            <a:r>
              <a:rPr lang="en-US" altLang="zh-CN" sz="4800" dirty="0">
                <a:sym typeface="+mn-ea"/>
              </a:rPr>
              <a:t>Technique </a:t>
            </a:r>
            <a:r>
              <a:rPr lang="zh-CN" altLang="en-US" sz="4800" dirty="0">
                <a:sym typeface="+mn-ea"/>
              </a:rPr>
              <a:t>）</a:t>
            </a:r>
            <a:endParaRPr lang="zh-CN" altLang="en-US" sz="4800" dirty="0">
              <a:solidFill>
                <a:srgbClr val="FF0000"/>
              </a:solidFill>
              <a:sym typeface="+mn-ea"/>
            </a:endParaRPr>
          </a:p>
        </p:txBody>
      </p:sp>
      <p:pic>
        <p:nvPicPr>
          <p:cNvPr id="5" name="图片 4"/>
          <p:cNvPicPr>
            <a:picLocks noChangeAspect="1"/>
          </p:cNvPicPr>
          <p:nvPr/>
        </p:nvPicPr>
        <p:blipFill>
          <a:blip r:embed="rId3"/>
          <a:stretch>
            <a:fillRect/>
          </a:stretch>
        </p:blipFill>
        <p:spPr>
          <a:xfrm>
            <a:off x="1005205" y="2724785"/>
            <a:ext cx="17713325" cy="706818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US" sz="6000" dirty="0">
                <a:sym typeface="+mn-ea"/>
              </a:rPr>
              <a:t>规模化连续交付</a:t>
            </a:r>
            <a:r>
              <a:rPr lang="zh-CN" altLang="en-US" sz="6000" dirty="0"/>
              <a:t>（Continuous delivery at scale）</a:t>
            </a:r>
          </a:p>
        </p:txBody>
      </p:sp>
      <p:pic>
        <p:nvPicPr>
          <p:cNvPr id="4" name="图片 3"/>
          <p:cNvPicPr>
            <a:picLocks noChangeAspect="1"/>
          </p:cNvPicPr>
          <p:nvPr/>
        </p:nvPicPr>
        <p:blipFill>
          <a:blip r:embed="rId3"/>
          <a:stretch>
            <a:fillRect/>
          </a:stretch>
        </p:blipFill>
        <p:spPr>
          <a:xfrm>
            <a:off x="1004570" y="2853055"/>
            <a:ext cx="16210280" cy="76739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en-US" altLang="zh-CN" sz="6000"/>
              <a:t>C</a:t>
            </a:r>
            <a:r>
              <a:rPr lang="zh-CN" altLang="en-US" sz="6000"/>
              <a:t>ontinuous </a:t>
            </a:r>
            <a:r>
              <a:rPr lang="en-US" altLang="zh-CN" sz="6000"/>
              <a:t>I</a:t>
            </a:r>
            <a:r>
              <a:rPr lang="zh-CN" altLang="en-US" sz="6000"/>
              <a:t>ntegration 持续集成 </a:t>
            </a:r>
          </a:p>
        </p:txBody>
      </p:sp>
      <p:pic>
        <p:nvPicPr>
          <p:cNvPr id="6" name="图片 5"/>
          <p:cNvPicPr>
            <a:picLocks noChangeAspect="1"/>
          </p:cNvPicPr>
          <p:nvPr/>
        </p:nvPicPr>
        <p:blipFill>
          <a:blip r:embed="rId3"/>
          <a:stretch>
            <a:fillRect/>
          </a:stretch>
        </p:blipFill>
        <p:spPr>
          <a:xfrm>
            <a:off x="1710055" y="2626995"/>
            <a:ext cx="16009620" cy="3444875"/>
          </a:xfrm>
          <a:prstGeom prst="rect">
            <a:avLst/>
          </a:prstGeom>
        </p:spPr>
      </p:pic>
      <p:pic>
        <p:nvPicPr>
          <p:cNvPr id="3" name="图片 2"/>
          <p:cNvPicPr>
            <a:picLocks noChangeAspect="1"/>
          </p:cNvPicPr>
          <p:nvPr/>
        </p:nvPicPr>
        <p:blipFill>
          <a:blip r:embed="rId4"/>
          <a:stretch>
            <a:fillRect/>
          </a:stretch>
        </p:blipFill>
        <p:spPr>
          <a:xfrm>
            <a:off x="1710055" y="6309360"/>
            <a:ext cx="16010255" cy="44767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GB" sz="6000" dirty="0"/>
              <a:t>持续测试（</a:t>
            </a:r>
            <a:r>
              <a:rPr lang="en-GB" altLang="zh-CN" sz="6000" dirty="0">
                <a:sym typeface="+mn-ea"/>
              </a:rPr>
              <a:t>A/B Testing</a:t>
            </a:r>
            <a:r>
              <a:rPr lang="zh-CN" altLang="en-GB" sz="6000" dirty="0">
                <a:sym typeface="+mn-ea"/>
              </a:rPr>
              <a:t>）</a:t>
            </a:r>
          </a:p>
        </p:txBody>
      </p:sp>
      <p:sp>
        <p:nvSpPr>
          <p:cNvPr id="5" name="矩形 4"/>
          <p:cNvSpPr/>
          <p:nvPr/>
        </p:nvSpPr>
        <p:spPr>
          <a:xfrm>
            <a:off x="1289050" y="3216275"/>
            <a:ext cx="17526000" cy="6862445"/>
          </a:xfrm>
          <a:prstGeom prst="rect">
            <a:avLst/>
          </a:prstGeom>
        </p:spPr>
        <p:txBody>
          <a:bodyPr wrap="square">
            <a:spAutoFit/>
          </a:bodyPr>
          <a:lstStyle/>
          <a:p>
            <a:pPr>
              <a:buFont typeface="Arial" panose="020B0604020202090204" pitchFamily="34" charset="0"/>
              <a:buChar char="•"/>
            </a:pPr>
            <a:r>
              <a:rPr lang="en-GB" altLang="zh-CN" sz="5400" dirty="0">
                <a:solidFill>
                  <a:schemeClr val="bg1"/>
                </a:solidFill>
                <a:latin typeface="Microsoft YaHei" panose="020B0503020204020204" pitchFamily="34" charset="-122"/>
                <a:ea typeface="Microsoft YaHei" panose="020B0503020204020204" pitchFamily="34" charset="-122"/>
                <a:sym typeface="+mn-ea"/>
              </a:rPr>
              <a:t> </a:t>
            </a:r>
            <a:r>
              <a:rPr lang="en-GB" altLang="zh-CN" sz="4400" dirty="0">
                <a:solidFill>
                  <a:schemeClr val="bg1"/>
                </a:solidFill>
                <a:latin typeface="Microsoft YaHei" panose="020B0503020204020204" pitchFamily="34" charset="-122"/>
                <a:ea typeface="Microsoft YaHei" panose="020B0503020204020204" pitchFamily="34" charset="-122"/>
                <a:sym typeface="+mn-ea"/>
              </a:rPr>
              <a:t>软件更新的频率可能受到限制</a:t>
            </a:r>
            <a:r>
              <a:rPr lang="zh-CN" altLang="en-GB" sz="4400" dirty="0">
                <a:solidFill>
                  <a:schemeClr val="bg1"/>
                </a:solidFill>
                <a:latin typeface="Microsoft YaHei" panose="020B0503020204020204" pitchFamily="34" charset="-122"/>
                <a:ea typeface="Microsoft YaHei" panose="020B0503020204020204" pitchFamily="34" charset="-122"/>
                <a:sym typeface="+mn-ea"/>
              </a:rPr>
              <a:t>（</a:t>
            </a:r>
            <a:r>
              <a:rPr lang="en-GB" altLang="zh-CN" sz="4400" dirty="0">
                <a:solidFill>
                  <a:schemeClr val="bg1"/>
                </a:solidFill>
                <a:latin typeface="Microsoft YaHei" panose="020B0503020204020204" pitchFamily="34" charset="-122"/>
                <a:ea typeface="Microsoft YaHei" panose="020B0503020204020204" pitchFamily="34" charset="-122"/>
              </a:rPr>
              <a:t>The frequency of software updates may be limited be- cause </a:t>
            </a:r>
            <a:r>
              <a:rPr lang="zh-CN" altLang="en-GB" sz="4400" dirty="0">
                <a:solidFill>
                  <a:schemeClr val="bg1"/>
                </a:solidFill>
                <a:latin typeface="Microsoft YaHei" panose="020B0503020204020204" pitchFamily="34" charset="-122"/>
                <a:ea typeface="Microsoft YaHei" panose="020B0503020204020204" pitchFamily="34" charset="-122"/>
              </a:rPr>
              <a:t>）</a:t>
            </a:r>
            <a:endParaRPr lang="en-GB" altLang="zh-CN" sz="4400" dirty="0">
              <a:solidFill>
                <a:schemeClr val="bg1"/>
              </a:solidFill>
              <a:latin typeface="Microsoft YaHei" panose="020B0503020204020204" pitchFamily="34" charset="-122"/>
              <a:ea typeface="Microsoft YaHei" panose="020B0503020204020204" pitchFamily="34" charset="-122"/>
            </a:endParaRPr>
          </a:p>
          <a:p>
            <a:pPr>
              <a:buFont typeface="Arial" panose="020B0604020202090204" pitchFamily="34" charset="0"/>
              <a:buChar char="•"/>
            </a:pPr>
            <a:endParaRPr lang="en-GB" altLang="zh-CN" sz="3600" dirty="0">
              <a:solidFill>
                <a:schemeClr val="bg1"/>
              </a:solidFill>
              <a:latin typeface="Microsoft YaHei" panose="020B0503020204020204" pitchFamily="34" charset="-122"/>
              <a:ea typeface="Microsoft YaHei" panose="020B0503020204020204" pitchFamily="34" charset="-122"/>
            </a:endParaRPr>
          </a:p>
          <a:p>
            <a:pPr indent="0">
              <a:buFont typeface="Arial" panose="020B0604020202090204" pitchFamily="34" charset="0"/>
              <a:buNone/>
            </a:pPr>
            <a:r>
              <a:rPr lang="en-US" altLang="en-GB" sz="3600" dirty="0">
                <a:solidFill>
                  <a:schemeClr val="bg1"/>
                </a:solidFill>
                <a:latin typeface="Microsoft YaHei" panose="020B0503020204020204" pitchFamily="34" charset="-122"/>
                <a:ea typeface="Microsoft YaHei" panose="020B0503020204020204" pitchFamily="34" charset="-122"/>
              </a:rPr>
              <a:t>	1.</a:t>
            </a:r>
            <a:r>
              <a:rPr lang="en-GB" altLang="zh-CN" sz="3600" dirty="0">
                <a:solidFill>
                  <a:schemeClr val="bg1"/>
                </a:solidFill>
                <a:latin typeface="Microsoft YaHei" panose="020B0503020204020204" pitchFamily="34" charset="-122"/>
                <a:ea typeface="Microsoft YaHei" panose="020B0503020204020204" pitchFamily="34" charset="-122"/>
              </a:rPr>
              <a:t> software updates on mobile platforms are not entirely transparent to the end-user </a:t>
            </a:r>
          </a:p>
          <a:p>
            <a:pPr indent="0">
              <a:buFont typeface="Arial" panose="020B0604020202090204" pitchFamily="34" charset="0"/>
              <a:buNone/>
            </a:pPr>
            <a:r>
              <a:rPr lang="en-US" altLang="en-GB" sz="3600" dirty="0">
                <a:solidFill>
                  <a:schemeClr val="bg1"/>
                </a:solidFill>
                <a:latin typeface="Microsoft YaHei" panose="020B0503020204020204" pitchFamily="34" charset="-122"/>
                <a:ea typeface="Microsoft YaHei" panose="020B0503020204020204" pitchFamily="34" charset="-122"/>
              </a:rPr>
              <a:t>	</a:t>
            </a:r>
            <a:r>
              <a:rPr lang="en-GB" altLang="zh-CN" sz="3600" dirty="0">
                <a:solidFill>
                  <a:schemeClr val="bg1"/>
                </a:solidFill>
                <a:latin typeface="Microsoft YaHei" panose="020B0503020204020204" pitchFamily="34" charset="-122"/>
                <a:ea typeface="Microsoft YaHei" panose="020B0503020204020204" pitchFamily="34" charset="-122"/>
              </a:rPr>
              <a:t>移动平台上的软件更新对最终用户并不完全透明</a:t>
            </a:r>
          </a:p>
          <a:p>
            <a:pPr indent="0">
              <a:buFont typeface="Arial" panose="020B0604020202090204" pitchFamily="34" charset="0"/>
              <a:buNone/>
            </a:pPr>
            <a:endParaRPr lang="en-GB" altLang="zh-CN" sz="3600" dirty="0">
              <a:solidFill>
                <a:schemeClr val="bg1"/>
              </a:solidFill>
              <a:latin typeface="Microsoft YaHei" panose="020B0503020204020204" pitchFamily="34" charset="-122"/>
              <a:ea typeface="Microsoft YaHei" panose="020B0503020204020204" pitchFamily="34" charset="-122"/>
            </a:endParaRPr>
          </a:p>
          <a:p>
            <a:pPr indent="0">
              <a:buFont typeface="Arial" panose="020B0604020202090204" pitchFamily="34" charset="0"/>
              <a:buNone/>
            </a:pPr>
            <a:r>
              <a:rPr lang="en-US" altLang="en-GB" sz="3600" dirty="0">
                <a:solidFill>
                  <a:schemeClr val="bg1"/>
                </a:solidFill>
                <a:latin typeface="Microsoft YaHei" panose="020B0503020204020204" pitchFamily="34" charset="-122"/>
                <a:ea typeface="Microsoft YaHei" panose="020B0503020204020204" pitchFamily="34" charset="-122"/>
              </a:rPr>
              <a:t>	2.</a:t>
            </a:r>
            <a:r>
              <a:rPr lang="en-GB" altLang="zh-CN" sz="3600" dirty="0">
                <a:solidFill>
                  <a:schemeClr val="bg1"/>
                </a:solidFill>
                <a:latin typeface="Microsoft YaHei" panose="020B0503020204020204" pitchFamily="34" charset="-122"/>
                <a:ea typeface="Microsoft YaHei" panose="020B0503020204020204" pitchFamily="34" charset="-122"/>
              </a:rPr>
              <a:t> the time needed for app reviews to take place by the platform owner; e.g., Apple reviews for iOS apps. </a:t>
            </a:r>
          </a:p>
          <a:p>
            <a:pPr indent="0">
              <a:buFont typeface="Arial" panose="020B0604020202090204" pitchFamily="34" charset="0"/>
              <a:buNone/>
            </a:pPr>
            <a:r>
              <a:rPr lang="en-US" altLang="en-GB" sz="3600" dirty="0">
                <a:solidFill>
                  <a:schemeClr val="bg1"/>
                </a:solidFill>
                <a:latin typeface="Microsoft YaHei" panose="020B0503020204020204" pitchFamily="34" charset="-122"/>
                <a:ea typeface="Microsoft YaHei" panose="020B0503020204020204" pitchFamily="34" charset="-122"/>
              </a:rPr>
              <a:t>	</a:t>
            </a:r>
            <a:r>
              <a:rPr lang="en-GB" altLang="zh-CN" sz="3600" dirty="0">
                <a:solidFill>
                  <a:schemeClr val="bg1"/>
                </a:solidFill>
                <a:latin typeface="Microsoft YaHei" panose="020B0503020204020204" pitchFamily="34" charset="-122"/>
                <a:ea typeface="Microsoft YaHei" panose="020B0503020204020204" pitchFamily="34" charset="-122"/>
              </a:rPr>
              <a:t>平台所有者进行应用程序评论所需的时间；例如，苹果对iOS应用程序的评论。</a:t>
            </a:r>
            <a:endParaRPr lang="en-GB" altLang="zh-CN" sz="2800" dirty="0">
              <a:solidFill>
                <a:schemeClr val="bg1"/>
              </a:solidFill>
              <a:latin typeface="Microsoft YaHei" panose="020B0503020204020204" pitchFamily="34" charset="-122"/>
              <a:ea typeface="Microsoft YaHei" panose="020B0503020204020204" pitchFamily="34" charset="-122"/>
            </a:endParaRPr>
          </a:p>
          <a:p>
            <a:pPr>
              <a:buFont typeface="Arial" panose="020B0604020202090204" pitchFamily="34" charset="0"/>
              <a:buChar char="•"/>
            </a:pPr>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290"/>
          </a:xfrm>
        </p:spPr>
        <p:txBody>
          <a:bodyPr wrap="square" lIns="0" tIns="0" rIns="0" bIns="0">
            <a:spAutoFit/>
          </a:bodyPr>
          <a:lstStyle/>
          <a:p>
            <a:r>
              <a:rPr lang="zh-CN" altLang="en-US" sz="6000" dirty="0"/>
              <a:t>代码审查（</a:t>
            </a:r>
            <a:r>
              <a:rPr lang="en-US" altLang="zh-CN" sz="6000" dirty="0">
                <a:sym typeface="+mn-ea"/>
              </a:rPr>
              <a:t>Code Review</a:t>
            </a:r>
            <a:r>
              <a:rPr lang="zh-CN" altLang="en-US" sz="6000" dirty="0">
                <a:sym typeface="+mn-ea"/>
              </a:rPr>
              <a:t>）</a:t>
            </a:r>
          </a:p>
        </p:txBody>
      </p:sp>
      <p:sp>
        <p:nvSpPr>
          <p:cNvPr id="3" name="文本占位符 2"/>
          <p:cNvSpPr>
            <a:spLocks noGrp="1"/>
          </p:cNvSpPr>
          <p:nvPr>
            <p:ph type="body" idx="1"/>
          </p:nvPr>
        </p:nvSpPr>
        <p:spPr>
          <a:xfrm>
            <a:off x="998854" y="2223135"/>
            <a:ext cx="18093691" cy="3323590"/>
          </a:xfrm>
        </p:spPr>
        <p:txBody>
          <a:bodyPr/>
          <a:lstStyle/>
          <a:p>
            <a:endParaRPr lang="en-US" altLang="zh-CN" sz="3600" dirty="0"/>
          </a:p>
          <a:p>
            <a:endParaRPr lang="en-US" altLang="zh-CN" sz="3600" dirty="0"/>
          </a:p>
          <a:p>
            <a:pPr marL="685800" indent="-685800">
              <a:buFont typeface="Wingdings" panose="05000000000000000000" pitchFamily="2" charset="2"/>
              <a:buChar char="ü"/>
            </a:pPr>
            <a:r>
              <a:rPr lang="zh-CN" altLang="en-US" sz="3600" dirty="0"/>
              <a:t>工具辅助的线下异步审查（</a:t>
            </a:r>
            <a:r>
              <a:rPr lang="en-US" altLang="zh-CN" sz="3600" dirty="0" err="1"/>
              <a:t>GitHub</a:t>
            </a:r>
            <a:r>
              <a:rPr lang="zh-CN" altLang="en-US" sz="3600" dirty="0"/>
              <a:t>、</a:t>
            </a:r>
            <a:r>
              <a:rPr lang="en-US" altLang="zh-CN" sz="3600" dirty="0" err="1"/>
              <a:t>Gitlab</a:t>
            </a:r>
            <a:r>
              <a:rPr lang="zh-CN" altLang="en-US" sz="3600" dirty="0"/>
              <a:t>，</a:t>
            </a:r>
            <a:r>
              <a:rPr lang="en-US" altLang="zh-CN" sz="3600" dirty="0" err="1"/>
              <a:t>Gerrit</a:t>
            </a:r>
            <a:r>
              <a:rPr lang="zh-CN" altLang="en-US" sz="3600" dirty="0"/>
              <a:t>，</a:t>
            </a:r>
            <a:r>
              <a:rPr lang="en-US" altLang="zh-CN" sz="3600" b="1" u="sng" dirty="0" err="1">
                <a:solidFill>
                  <a:srgbClr val="FFC000"/>
                </a:solidFill>
              </a:rPr>
              <a:t>Phabricator</a:t>
            </a:r>
            <a:r>
              <a:rPr lang="zh-CN" altLang="en-US" sz="3600" dirty="0"/>
              <a:t>）</a:t>
            </a:r>
            <a:endParaRPr lang="en-US" altLang="zh-CN" sz="3600" dirty="0"/>
          </a:p>
          <a:p>
            <a:pPr marL="685800" indent="-685800">
              <a:buFont typeface="Wingdings" panose="05000000000000000000" pitchFamily="2" charset="2"/>
              <a:buChar char="ü"/>
            </a:pPr>
            <a:endParaRPr lang="en-US" altLang="zh-CN" sz="3600" dirty="0"/>
          </a:p>
          <a:p>
            <a:pPr marL="685800" indent="-685800">
              <a:buFont typeface="Wingdings" panose="05000000000000000000" pitchFamily="2" charset="2"/>
              <a:buChar char="ü"/>
            </a:pPr>
            <a:r>
              <a:rPr lang="zh-CN" altLang="en-US" sz="3600" dirty="0"/>
              <a:t>面对面审查两类 （高效，快，适合架构问题讨论。结对编程）</a:t>
            </a:r>
          </a:p>
          <a:p>
            <a:pPr indent="0">
              <a:buFont typeface="Wingdings" panose="05000000000000000000" pitchFamily="2" charset="2"/>
              <a:buNone/>
            </a:pPr>
            <a:endParaRPr lang="zh-CN" altLang="en-US" sz="3600" dirty="0"/>
          </a:p>
        </p:txBody>
      </p:sp>
      <p:sp>
        <p:nvSpPr>
          <p:cNvPr id="4" name="矩形 3"/>
          <p:cNvSpPr/>
          <p:nvPr/>
        </p:nvSpPr>
        <p:spPr>
          <a:xfrm>
            <a:off x="998854" y="5285938"/>
            <a:ext cx="17739996" cy="4246245"/>
          </a:xfrm>
          <a:prstGeom prst="rect">
            <a:avLst/>
          </a:prstGeom>
        </p:spPr>
        <p:txBody>
          <a:bodyPr wrap="square">
            <a:spAutoFit/>
          </a:bodyPr>
          <a:lstStyle/>
          <a:p>
            <a:pPr>
              <a:lnSpc>
                <a:spcPct val="150000"/>
              </a:lnSpc>
            </a:pPr>
            <a:r>
              <a:rPr lang="en-US" altLang="zh-CN" sz="3600" dirty="0">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的</a:t>
            </a:r>
            <a:r>
              <a:rPr lang="en-US" altLang="zh-CN" sz="3600" dirty="0">
                <a:solidFill>
                  <a:schemeClr val="bg1"/>
                </a:solidFill>
                <a:latin typeface="微软雅黑" panose="020B0503020204020204" pitchFamily="34" charset="-122"/>
                <a:ea typeface="微软雅黑" panose="020B0503020204020204" pitchFamily="34" charset="-122"/>
              </a:rPr>
              <a:t>code review</a:t>
            </a:r>
            <a:r>
              <a:rPr lang="zh-CN" altLang="en-US" sz="3600" dirty="0">
                <a:solidFill>
                  <a:schemeClr val="bg1"/>
                </a:solidFill>
                <a:latin typeface="微软雅黑" panose="020B0503020204020204" pitchFamily="34" charset="-122"/>
                <a:ea typeface="微软雅黑" panose="020B0503020204020204" pitchFamily="34" charset="-122"/>
              </a:rPr>
              <a:t>做得非常好，里面还加了很多辅助工具，比如</a:t>
            </a:r>
            <a:r>
              <a:rPr lang="en-US" altLang="zh-CN" sz="3600" dirty="0">
                <a:solidFill>
                  <a:schemeClr val="bg1"/>
                </a:solidFill>
                <a:latin typeface="微软雅黑" panose="020B0503020204020204" pitchFamily="34" charset="-122"/>
                <a:ea typeface="微软雅黑" panose="020B0503020204020204" pitchFamily="34" charset="-122"/>
              </a:rPr>
              <a:t>Lint</a:t>
            </a:r>
            <a:r>
              <a:rPr lang="zh-CN" altLang="en-US" sz="3600" dirty="0">
                <a:solidFill>
                  <a:schemeClr val="bg1"/>
                </a:solidFill>
                <a:latin typeface="微软雅黑" panose="020B0503020204020204" pitchFamily="34" charset="-122"/>
                <a:ea typeface="微软雅黑" panose="020B0503020204020204" pitchFamily="34" charset="-122"/>
              </a:rPr>
              <a:t>，</a:t>
            </a:r>
            <a:r>
              <a:rPr lang="en-US" altLang="zh-CN" sz="3600" dirty="0">
                <a:solidFill>
                  <a:schemeClr val="bg1"/>
                </a:solidFill>
                <a:latin typeface="微软雅黑" panose="020B0503020204020204" pitchFamily="34" charset="-122"/>
                <a:ea typeface="微软雅黑" panose="020B0503020204020204" pitchFamily="34" charset="-122"/>
              </a:rPr>
              <a:t>CI</a:t>
            </a:r>
            <a:r>
              <a:rPr lang="zh-CN" altLang="en-US" sz="3600" dirty="0">
                <a:solidFill>
                  <a:schemeClr val="bg1"/>
                </a:solidFill>
                <a:latin typeface="微软雅黑" panose="020B0503020204020204" pitchFamily="34" charset="-122"/>
                <a:ea typeface="微软雅黑" panose="020B0503020204020204" pitchFamily="34" charset="-122"/>
              </a:rPr>
              <a:t>等等，保证能够在</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的时候尽量可以拿到和线上实际运行近似的效果。</a:t>
            </a:r>
            <a:endParaRPr lang="en-US" altLang="zh-CN" sz="3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任意两个工程师，一个人提交代码改动，另一个人</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通过了，这个改动就可以上线了。你敢不提交</a:t>
            </a:r>
            <a:r>
              <a:rPr lang="en-US" altLang="zh-CN" sz="3600" dirty="0">
                <a:solidFill>
                  <a:schemeClr val="bg1"/>
                </a:solidFill>
                <a:latin typeface="微软雅黑" panose="020B0503020204020204" pitchFamily="34" charset="-122"/>
                <a:ea typeface="微软雅黑" panose="020B0503020204020204" pitchFamily="34" charset="-122"/>
              </a:rPr>
              <a:t>code review</a:t>
            </a:r>
            <a:r>
              <a:rPr lang="zh-CN" altLang="en-US" sz="3600" dirty="0">
                <a:solidFill>
                  <a:schemeClr val="bg1"/>
                </a:solidFill>
                <a:latin typeface="微软雅黑" panose="020B0503020204020204" pitchFamily="34" charset="-122"/>
                <a:ea typeface="微软雅黑" panose="020B0503020204020204" pitchFamily="34" charset="-122"/>
              </a:rPr>
              <a:t>吗？你对自己的提交的改动和</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别人的代码能不负责吗？好了算你的，坏了也算你的，需要担当结果，对质量的要求就会成倍的提升。</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的测试</a:t>
            </a:r>
          </a:p>
        </p:txBody>
      </p:sp>
      <p:sp>
        <p:nvSpPr>
          <p:cNvPr id="3" name="文本占位符 2"/>
          <p:cNvSpPr>
            <a:spLocks noGrp="1"/>
          </p:cNvSpPr>
          <p:nvPr>
            <p:ph type="body" idx="1"/>
          </p:nvPr>
        </p:nvSpPr>
        <p:spPr>
          <a:xfrm>
            <a:off x="1005205" y="6133465"/>
            <a:ext cx="18097500" cy="2215515"/>
          </a:xfrm>
        </p:spPr>
        <p:txBody>
          <a:bodyPr wrap="square"/>
          <a:lstStyle/>
          <a:p>
            <a:r>
              <a:rPr lang="en-US" altLang="zh-CN" sz="3600" dirty="0"/>
              <a:t>Facebook</a:t>
            </a:r>
            <a:r>
              <a:rPr lang="zh-CN" altLang="en-US" sz="3600" dirty="0"/>
              <a:t>采用的是全栈开发，场景主要是：</a:t>
            </a:r>
          </a:p>
          <a:p>
            <a:r>
              <a:rPr lang="zh-CN" altLang="en-US" sz="3600" dirty="0"/>
              <a:t>通过运维团队提供</a:t>
            </a:r>
            <a:r>
              <a:rPr lang="zh-CN" altLang="en-US" sz="3600" b="1" dirty="0">
                <a:solidFill>
                  <a:srgbClr val="FFC000"/>
                </a:solidFill>
              </a:rPr>
              <a:t>工具和支持</a:t>
            </a:r>
            <a:r>
              <a:rPr lang="zh-CN" altLang="en-US" sz="3600" dirty="0"/>
              <a:t>，让开发人员尽量参与到运维工作中，让测试团队转型，进行哦肝功能就开发，并更多的去支持专项测试，比如性能测试、安全测试等，通过使能的办法，让开发人员完成功能测试，包括单元测试、集成测试等。</a:t>
            </a:r>
          </a:p>
        </p:txBody>
      </p:sp>
      <p:sp>
        <p:nvSpPr>
          <p:cNvPr id="4" name="左箭头 3"/>
          <p:cNvSpPr/>
          <p:nvPr/>
        </p:nvSpPr>
        <p:spPr>
          <a:xfrm>
            <a:off x="1298575" y="3673642"/>
            <a:ext cx="6686550" cy="10482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右箭头 4"/>
          <p:cNvSpPr/>
          <p:nvPr/>
        </p:nvSpPr>
        <p:spPr>
          <a:xfrm>
            <a:off x="9304020" y="3673475"/>
            <a:ext cx="7543800" cy="9874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498850" y="2835275"/>
            <a:ext cx="228600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测试左移</a:t>
            </a:r>
          </a:p>
        </p:txBody>
      </p:sp>
      <p:sp>
        <p:nvSpPr>
          <p:cNvPr id="7" name="文本框 6"/>
          <p:cNvSpPr txBox="1"/>
          <p:nvPr/>
        </p:nvSpPr>
        <p:spPr>
          <a:xfrm>
            <a:off x="11546840" y="2835275"/>
            <a:ext cx="2415540" cy="58356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测试右移</a:t>
            </a:r>
          </a:p>
        </p:txBody>
      </p:sp>
      <p:sp>
        <p:nvSpPr>
          <p:cNvPr id="8" name="文本框 7"/>
          <p:cNvSpPr txBox="1"/>
          <p:nvPr/>
        </p:nvSpPr>
        <p:spPr>
          <a:xfrm>
            <a:off x="1298575" y="4899541"/>
            <a:ext cx="6457950" cy="58356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向左扩展到</a:t>
            </a:r>
            <a:r>
              <a:rPr lang="zh-CN" altLang="en-US" sz="3200" b="1" dirty="0">
                <a:solidFill>
                  <a:srgbClr val="FFC000"/>
                </a:solidFill>
                <a:latin typeface="微软雅黑" panose="020B0503020204020204" pitchFamily="34" charset="-122"/>
                <a:ea typeface="微软雅黑" panose="020B0503020204020204" pitchFamily="34" charset="-122"/>
              </a:rPr>
              <a:t>产品设计、开发流程</a:t>
            </a:r>
            <a:r>
              <a:rPr lang="zh-CN" altLang="en-US" sz="3200" dirty="0">
                <a:solidFill>
                  <a:schemeClr val="bg1"/>
                </a:solidFill>
                <a:latin typeface="微软雅黑" panose="020B0503020204020204" pitchFamily="34" charset="-122"/>
                <a:ea typeface="微软雅黑" panose="020B0503020204020204" pitchFamily="34" charset="-122"/>
              </a:rPr>
              <a:t>中</a:t>
            </a:r>
          </a:p>
        </p:txBody>
      </p:sp>
      <p:sp>
        <p:nvSpPr>
          <p:cNvPr id="9" name="文本框 8"/>
          <p:cNvSpPr txBox="1"/>
          <p:nvPr/>
        </p:nvSpPr>
        <p:spPr>
          <a:xfrm>
            <a:off x="10590965" y="4899766"/>
            <a:ext cx="6150810" cy="58356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向右扩展到</a:t>
            </a:r>
            <a:r>
              <a:rPr lang="zh-CN" altLang="en-US" sz="3200" b="1" dirty="0">
                <a:solidFill>
                  <a:srgbClr val="FFC000"/>
                </a:solidFill>
                <a:latin typeface="微软雅黑" panose="020B0503020204020204" pitchFamily="34" charset="-122"/>
                <a:ea typeface="微软雅黑" panose="020B0503020204020204" pitchFamily="34" charset="-122"/>
              </a:rPr>
              <a:t>发布、生产流程</a:t>
            </a:r>
            <a:r>
              <a:rPr lang="zh-CN" altLang="en-US" sz="3200" dirty="0">
                <a:solidFill>
                  <a:schemeClr val="bg1"/>
                </a:solidFill>
                <a:latin typeface="微软雅黑" panose="020B0503020204020204" pitchFamily="34" charset="-122"/>
                <a:ea typeface="微软雅黑" panose="020B0503020204020204" pitchFamily="34" charset="-122"/>
              </a:rPr>
              <a:t>中</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006" y="659720"/>
            <a:ext cx="18093690" cy="923330"/>
          </a:xfrm>
        </p:spPr>
        <p:txBody>
          <a:bodyPr wrap="square" lIns="0" tIns="0" rIns="0" bIns="0">
            <a:spAutoFit/>
          </a:bodyPr>
          <a:lstStyle/>
          <a:p>
            <a:r>
              <a:rPr lang="zh-CN" altLang="en-US" sz="6000" dirty="0"/>
              <a:t>持续集成、持续交付、持续部署</a:t>
            </a:r>
          </a:p>
        </p:txBody>
      </p:sp>
      <p:sp>
        <p:nvSpPr>
          <p:cNvPr id="13" name="Text Placeholder 2"/>
          <p:cNvSpPr txBox="1"/>
          <p:nvPr/>
        </p:nvSpPr>
        <p:spPr>
          <a:xfrm>
            <a:off x="1042970" y="1783087"/>
            <a:ext cx="18093691" cy="1477010"/>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t>持续集成、持续交付、持续部署在实现上的本质是：</a:t>
            </a:r>
          </a:p>
          <a:p>
            <a:pPr>
              <a:lnSpc>
                <a:spcPct val="150000"/>
              </a:lnSpc>
            </a:pPr>
            <a:r>
              <a:rPr lang="zh-CN" altLang="en-US" sz="3200" b="1" kern="0" dirty="0">
                <a:solidFill>
                  <a:srgbClr val="FFC000"/>
                </a:solidFill>
              </a:rPr>
              <a:t>让每一个变更都经过一条自动化的检验流水线，来检查每一个变更的质量，通过就进入下一个阶段。</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5285" y="6214745"/>
            <a:ext cx="13452475" cy="4796155"/>
          </a:xfrm>
          <a:prstGeom prst="flowChartAlternateProcess">
            <a:avLst/>
          </a:prstGeom>
        </p:spPr>
      </p:pic>
      <p:sp>
        <p:nvSpPr>
          <p:cNvPr id="15" name="Text Placeholder 2"/>
          <p:cNvSpPr txBox="1"/>
          <p:nvPr/>
        </p:nvSpPr>
        <p:spPr>
          <a:xfrm>
            <a:off x="1068704" y="3259776"/>
            <a:ext cx="17145000" cy="295465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endParaRPr lang="zh-CN" altLang="en-US" sz="3200" kern="0" dirty="0"/>
          </a:p>
          <a:p>
            <a:pPr>
              <a:lnSpc>
                <a:spcPct val="150000"/>
              </a:lnSpc>
            </a:pPr>
            <a:r>
              <a:rPr lang="zh-CN" altLang="en-US" sz="3200" kern="0" dirty="0"/>
              <a:t>原则一、流水线的测试要尽量完整。</a:t>
            </a:r>
            <a:endParaRPr lang="en-US" altLang="zh-CN" sz="3200" kern="0" dirty="0"/>
          </a:p>
          <a:p>
            <a:pPr>
              <a:lnSpc>
                <a:spcPct val="150000"/>
              </a:lnSpc>
            </a:pPr>
            <a:r>
              <a:rPr lang="zh-CN" altLang="en-US" sz="3200" kern="0" dirty="0"/>
              <a:t>原则二、流水线的运行速度一定要快；</a:t>
            </a:r>
            <a:endParaRPr lang="en-US" altLang="zh-CN" sz="3200" kern="0" dirty="0"/>
          </a:p>
          <a:p>
            <a:pPr>
              <a:lnSpc>
                <a:spcPct val="150000"/>
              </a:lnSpc>
            </a:pPr>
            <a:r>
              <a:rPr lang="zh-CN" altLang="en-US" sz="3200" kern="0" dirty="0"/>
              <a:t>原则三、流水线使用的环境，尽量和生产环境一致；</a:t>
            </a:r>
            <a:endParaRPr lang="en-US" altLang="zh-CN" sz="3200" kern="0" dirty="0"/>
          </a:p>
        </p:txBody>
      </p:sp>
      <p:sp>
        <p:nvSpPr>
          <p:cNvPr id="16" name="Text Placeholder 2"/>
          <p:cNvSpPr txBox="1"/>
          <p:nvPr/>
        </p:nvSpPr>
        <p:spPr>
          <a:xfrm>
            <a:off x="1068705" y="3479800"/>
            <a:ext cx="18577560" cy="430530"/>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2800" kern="0" dirty="0">
                <a:solidFill>
                  <a:schemeClr val="accent6">
                    <a:lumMod val="75000"/>
                  </a:schemeClr>
                </a:solidFill>
              </a:rPr>
              <a:t>Facebook 2009</a:t>
            </a:r>
            <a:r>
              <a:rPr lang="zh-CN" altLang="en-US" sz="2800" kern="0" dirty="0">
                <a:solidFill>
                  <a:schemeClr val="accent6">
                    <a:lumMod val="75000"/>
                  </a:schemeClr>
                </a:solidFill>
              </a:rPr>
              <a:t>年就建设了顺畅的</a:t>
            </a:r>
            <a:r>
              <a:rPr lang="en-US" altLang="zh-CN" sz="2800" kern="0" dirty="0">
                <a:solidFill>
                  <a:schemeClr val="accent6">
                    <a:lumMod val="75000"/>
                  </a:schemeClr>
                </a:solidFill>
              </a:rPr>
              <a:t>CI/CD</a:t>
            </a:r>
            <a:r>
              <a:rPr lang="zh-CN" altLang="en-US" sz="2800" kern="0" dirty="0">
                <a:solidFill>
                  <a:schemeClr val="accent6">
                    <a:lumMod val="75000"/>
                  </a:schemeClr>
                </a:solidFill>
              </a:rPr>
              <a:t>流水线，而且一直在持续改进。</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1230630"/>
          </a:xfrm>
        </p:spPr>
        <p:txBody>
          <a:bodyPr wrap="square" lIns="0" tIns="0" rIns="0" bIns="0">
            <a:spAutoFit/>
          </a:bodyPr>
          <a:lstStyle/>
          <a:p>
            <a:r>
              <a:rPr kumimoji="1" lang="zh-CN" altLang="en-US" sz="8000" dirty="0"/>
              <a:t>四、</a:t>
            </a:r>
            <a:r>
              <a:rPr kumimoji="1" lang="en-US" altLang="zh-CN" sz="8000" dirty="0"/>
              <a:t>Facebook</a:t>
            </a:r>
            <a:r>
              <a:rPr kumimoji="1" lang="zh-CN" altLang="en-US" sz="8000" dirty="0"/>
              <a:t>的</a:t>
            </a:r>
            <a:r>
              <a:rPr kumimoji="1" lang="en-US" altLang="zh-CN" sz="8000" dirty="0"/>
              <a:t>DevOps</a:t>
            </a:r>
            <a:r>
              <a:rPr kumimoji="1" lang="zh-CN" altLang="en-US" sz="8000" dirty="0"/>
              <a:t>之旅</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Agenda</a:t>
            </a:r>
            <a:endParaRPr kumimoji="1" lang="zh-CN" altLang="en-US" dirty="0"/>
          </a:p>
        </p:txBody>
      </p:sp>
      <p:sp>
        <p:nvSpPr>
          <p:cNvPr id="3" name="文本占位符 2"/>
          <p:cNvSpPr>
            <a:spLocks noGrp="1"/>
          </p:cNvSpPr>
          <p:nvPr>
            <p:ph type="body" idx="1"/>
          </p:nvPr>
        </p:nvSpPr>
        <p:spPr>
          <a:xfrm>
            <a:off x="1822450" y="2678708"/>
            <a:ext cx="16514445" cy="4986020"/>
          </a:xfrm>
        </p:spPr>
        <p:txBody>
          <a:bodyPr/>
          <a:lstStyle/>
          <a:p>
            <a:pPr marL="685800" indent="-685800">
              <a:lnSpc>
                <a:spcPct val="150000"/>
              </a:lnSpc>
              <a:buFont typeface="Arial" panose="020B0604020202090204" pitchFamily="34" charset="0"/>
              <a:buChar char="•"/>
            </a:pPr>
            <a:r>
              <a:rPr kumimoji="1" lang="zh-CN" altLang="en-US" b="1" dirty="0">
                <a:solidFill>
                  <a:srgbClr val="FFC000"/>
                </a:solidFill>
              </a:rPr>
              <a:t>一、</a:t>
            </a:r>
            <a:r>
              <a:rPr kumimoji="1" lang="en-US" altLang="zh-CN" b="1" dirty="0">
                <a:solidFill>
                  <a:srgbClr val="FFC000"/>
                </a:solidFill>
              </a:rPr>
              <a:t>Facebook</a:t>
            </a:r>
            <a:r>
              <a:rPr kumimoji="1" lang="zh-CN" altLang="en-US" b="1" dirty="0">
                <a:solidFill>
                  <a:srgbClr val="FFC000"/>
                </a:solidFill>
              </a:rPr>
              <a:t>创业的故事</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a:solidFill>
                  <a:srgbClr val="FFC000"/>
                </a:solidFill>
              </a:rPr>
              <a:t>二、</a:t>
            </a:r>
            <a:r>
              <a:rPr kumimoji="1" lang="en-US" altLang="zh-CN" b="1" dirty="0">
                <a:solidFill>
                  <a:srgbClr val="FFC000"/>
                </a:solidFill>
              </a:rPr>
              <a:t>Facebook</a:t>
            </a:r>
            <a:r>
              <a:rPr kumimoji="1" lang="zh-CN" altLang="en-US" b="1" dirty="0">
                <a:solidFill>
                  <a:srgbClr val="FFC000"/>
                </a:solidFill>
              </a:rPr>
              <a:t>的组织文化</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a:solidFill>
                  <a:srgbClr val="FFC000"/>
                </a:solidFill>
              </a:rPr>
              <a:t>三、</a:t>
            </a:r>
            <a:r>
              <a:rPr kumimoji="1" lang="en-US" altLang="zh-CN" b="1" dirty="0">
                <a:solidFill>
                  <a:srgbClr val="FFC000"/>
                </a:solidFill>
              </a:rPr>
              <a:t>Facebook</a:t>
            </a:r>
            <a:r>
              <a:rPr kumimoji="1" lang="zh-CN" altLang="en-US" b="1" dirty="0">
                <a:solidFill>
                  <a:srgbClr val="FFC000"/>
                </a:solidFill>
              </a:rPr>
              <a:t>的管理</a:t>
            </a:r>
            <a:r>
              <a:rPr kumimoji="1" lang="en-US" altLang="zh-CN" b="1" dirty="0">
                <a:solidFill>
                  <a:srgbClr val="FFC000"/>
                </a:solidFill>
              </a:rPr>
              <a:t>/</a:t>
            </a:r>
            <a:r>
              <a:rPr kumimoji="1" lang="zh-CN" altLang="en-US" b="1" dirty="0">
                <a:solidFill>
                  <a:srgbClr val="FFC000"/>
                </a:solidFill>
              </a:rPr>
              <a:t>工程实践</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a:solidFill>
                  <a:srgbClr val="FFC000"/>
                </a:solidFill>
              </a:rPr>
              <a:t>四、</a:t>
            </a:r>
            <a:r>
              <a:rPr kumimoji="1" lang="en-US" altLang="zh-CN" b="1" dirty="0">
                <a:solidFill>
                  <a:srgbClr val="FFC000"/>
                </a:solidFill>
                <a:sym typeface="+mn-ea"/>
              </a:rPr>
              <a:t>Facebook</a:t>
            </a:r>
            <a:r>
              <a:rPr kumimoji="1" lang="zh-CN" altLang="en-US" b="1" dirty="0">
                <a:solidFill>
                  <a:srgbClr val="FFC000"/>
                </a:solidFill>
                <a:sym typeface="+mn-ea"/>
              </a:rPr>
              <a:t>的</a:t>
            </a:r>
            <a:r>
              <a:rPr kumimoji="1" lang="en-US" altLang="zh-CN" b="1" dirty="0" err="1">
                <a:solidFill>
                  <a:srgbClr val="FFC000"/>
                </a:solidFill>
                <a:sym typeface="+mn-ea"/>
              </a:rPr>
              <a:t>DevOps</a:t>
            </a:r>
            <a:r>
              <a:rPr kumimoji="1" lang="zh-CN" altLang="en-US" b="1" dirty="0">
                <a:solidFill>
                  <a:srgbClr val="FFC000"/>
                </a:solidFill>
                <a:sym typeface="+mn-ea"/>
              </a:rPr>
              <a:t>之旅</a:t>
            </a:r>
            <a:endParaRPr kumimoji="1" lang="en-US" altLang="zh-CN" b="1" dirty="0">
              <a:solidFill>
                <a:srgbClr val="FFC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en-US" altLang="zh-CN" sz="6000" dirty="0"/>
              <a:t>Facebook</a:t>
            </a:r>
            <a:r>
              <a:rPr lang="zh-CN" altLang="en-US" sz="6000" dirty="0"/>
              <a:t>工具文化</a:t>
            </a:r>
          </a:p>
        </p:txBody>
      </p:sp>
      <p:sp>
        <p:nvSpPr>
          <p:cNvPr id="9" name="Title 1"/>
          <p:cNvSpPr>
            <a:spLocks noGrp="1"/>
          </p:cNvSpPr>
          <p:nvPr/>
        </p:nvSpPr>
        <p:spPr>
          <a:xfrm>
            <a:off x="1019175" y="2594610"/>
            <a:ext cx="18143220" cy="9417685"/>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6000" dirty="0">
                <a:solidFill>
                  <a:schemeClr val="bg1"/>
                </a:solidFill>
                <a:sym typeface="+mn-ea"/>
              </a:rPr>
              <a:t>“</a:t>
            </a:r>
            <a:r>
              <a:rPr lang="zh-CN" altLang="en-US" sz="6000" dirty="0">
                <a:solidFill>
                  <a:schemeClr val="bg1"/>
                </a:solidFill>
                <a:sym typeface="+mn-ea"/>
              </a:rPr>
              <a:t>工欲善其事，必先利其器</a:t>
            </a:r>
            <a:r>
              <a:rPr lang="en-US" altLang="zh-CN" sz="6000" dirty="0">
                <a:solidFill>
                  <a:schemeClr val="bg1"/>
                </a:solidFill>
                <a:sym typeface="+mn-ea"/>
              </a:rPr>
              <a:t>”</a:t>
            </a:r>
            <a:r>
              <a:rPr lang="en-US" altLang="zh-CN" sz="3600" dirty="0">
                <a:solidFill>
                  <a:schemeClr val="bg1"/>
                </a:solidFill>
                <a:sym typeface="+mn-ea"/>
              </a:rPr>
              <a:t>											</a:t>
            </a:r>
          </a:p>
          <a:p>
            <a:r>
              <a:rPr lang="en-US" altLang="zh-CN" sz="3600" dirty="0">
                <a:solidFill>
                  <a:schemeClr val="bg1"/>
                </a:solidFill>
                <a:sym typeface="+mn-ea"/>
              </a:rPr>
              <a:t>				Don't make me think 				</a:t>
            </a:r>
          </a:p>
          <a:p>
            <a:r>
              <a:rPr lang="en-US" altLang="zh-CN" sz="3600" dirty="0">
                <a:solidFill>
                  <a:schemeClr val="bg1"/>
                </a:solidFill>
                <a:sym typeface="+mn-ea"/>
              </a:rPr>
              <a:t>				---</a:t>
            </a:r>
            <a:r>
              <a:rPr lang="zh-CN" altLang="en-US" sz="3600" dirty="0">
                <a:solidFill>
                  <a:schemeClr val="bg1"/>
                </a:solidFill>
                <a:sym typeface="+mn-ea"/>
              </a:rPr>
              <a:t>凡是被很多人不断重复的好的习惯，要将其自动化，绑定到工具之中</a:t>
            </a:r>
          </a:p>
          <a:p>
            <a:r>
              <a:rPr lang="zh-CN" altLang="en-US" sz="3600" dirty="0">
                <a:solidFill>
                  <a:schemeClr val="bg1"/>
                </a:solidFill>
                <a:sym typeface="+mn-ea"/>
              </a:rPr>
              <a:t> </a:t>
            </a:r>
            <a:endParaRPr lang="zh-CN" altLang="en-US" sz="6000" dirty="0">
              <a:solidFill>
                <a:schemeClr val="bg1"/>
              </a:solidFill>
              <a:sym typeface="+mn-ea"/>
            </a:endParaRPr>
          </a:p>
          <a:p>
            <a:r>
              <a:rPr lang="zh-CN" altLang="en-US" sz="3200" dirty="0">
                <a:solidFill>
                  <a:schemeClr val="bg1"/>
                </a:solidFill>
                <a:sym typeface="+mn-ea"/>
              </a:rPr>
              <a:t>研发工具组（Dev Tools），专门负责研发工具的开发和维护，所有有助于工程师开发速度和质量的工具，主要服务对象是内部工程师。</a:t>
            </a:r>
          </a:p>
          <a:p>
            <a:endParaRPr lang="zh-CN" altLang="en-US" sz="3200" dirty="0">
              <a:solidFill>
                <a:schemeClr val="bg1"/>
              </a:solidFill>
              <a:sym typeface="+mn-ea"/>
            </a:endParaRPr>
          </a:p>
          <a:p>
            <a:r>
              <a:rPr lang="zh-CN" altLang="en-US" sz="3200" dirty="0">
                <a:solidFill>
                  <a:schemeClr val="bg1"/>
                </a:solidFill>
                <a:sym typeface="+mn-ea"/>
              </a:rPr>
              <a:t>网站支持和工具组（Site Support and Tools），主要负责公司里面所有的通用工具的开发和维护，关注的主要是方便用户和 Facebook 的交流以及 Facebook 内部的沟通，主要都是通讯工具，服务对象是用户和所有员工。</a:t>
            </a:r>
          </a:p>
          <a:p>
            <a:endParaRPr lang="zh-CN" altLang="en-US" sz="3200" dirty="0">
              <a:solidFill>
                <a:schemeClr val="bg1"/>
              </a:solidFill>
              <a:sym typeface="+mn-ea"/>
            </a:endParaRPr>
          </a:p>
          <a:p>
            <a:endParaRPr lang="zh-CN" altLang="en-US" sz="3200" dirty="0">
              <a:solidFill>
                <a:schemeClr val="bg1"/>
              </a:solidFill>
              <a:sym typeface="+mn-ea"/>
            </a:endParaRPr>
          </a:p>
          <a:p>
            <a:r>
              <a:rPr lang="zh-CN" altLang="en-US" sz="3200" dirty="0">
                <a:sym typeface="+mn-ea"/>
              </a:rPr>
              <a:t>思考：你们公司有研发工具团队吗？或者对工具使用的如何？</a:t>
            </a:r>
          </a:p>
          <a:p>
            <a:endParaRPr lang="zh-CN" altLang="en-US" sz="6000" dirty="0">
              <a:solidFill>
                <a:schemeClr val="bg1"/>
              </a:solidFill>
            </a:endParaRPr>
          </a:p>
          <a:p>
            <a:endParaRPr lang="zh-CN" altLang="en-US" sz="6000" dirty="0">
              <a:solidFill>
                <a:schemeClr val="bg1"/>
              </a:solidFill>
            </a:endParaRPr>
          </a:p>
        </p:txBody>
      </p:sp>
      <p:sp>
        <p:nvSpPr>
          <p:cNvPr id="12" name="Title 1"/>
          <p:cNvSpPr>
            <a:spLocks noGrp="1"/>
          </p:cNvSpPr>
          <p:nvPr/>
        </p:nvSpPr>
        <p:spPr>
          <a:xfrm>
            <a:off x="916940" y="6287770"/>
            <a:ext cx="18143220" cy="92329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lang="zh-CN" altLang="en-US" sz="6000" dirty="0">
              <a:solidFill>
                <a:schemeClr val="bg1"/>
              </a:solidFill>
            </a:endParaRPr>
          </a:p>
        </p:txBody>
      </p:sp>
      <p:sp>
        <p:nvSpPr>
          <p:cNvPr id="14" name="Title 1"/>
          <p:cNvSpPr>
            <a:spLocks noGrp="1"/>
          </p:cNvSpPr>
          <p:nvPr/>
        </p:nvSpPr>
        <p:spPr>
          <a:xfrm>
            <a:off x="1270635" y="7374255"/>
            <a:ext cx="18143220" cy="276987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lang="zh-CN" altLang="en-US" sz="6000" dirty="0">
              <a:solidFill>
                <a:schemeClr val="bg1"/>
              </a:solidFill>
            </a:endParaRPr>
          </a:p>
          <a:p>
            <a:endParaRPr lang="zh-CN" altLang="en-US" sz="6000" dirty="0">
              <a:solidFill>
                <a:schemeClr val="bg1"/>
              </a:solidFill>
            </a:endParaRPr>
          </a:p>
          <a:p>
            <a:endParaRPr lang="zh-CN" altLang="en-US" sz="6000" dirty="0">
              <a:solidFill>
                <a:schemeClr val="bg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2769870"/>
          </a:xfrm>
        </p:spPr>
        <p:txBody>
          <a:bodyPr wrap="square" lIns="0" tIns="0" rIns="0" bIns="0">
            <a:spAutoFit/>
          </a:bodyPr>
          <a:lstStyle/>
          <a:p>
            <a:r>
              <a:rPr lang="en-GB" altLang="zh-CN" sz="6000" dirty="0"/>
              <a:t>DevOps Tools</a:t>
            </a:r>
            <a:r>
              <a:rPr lang="zh-CN" altLang="en-GB" sz="6000" dirty="0"/>
              <a:t>（开发</a:t>
            </a:r>
            <a:r>
              <a:rPr lang="zh-CN" altLang="en-GB" sz="6000" dirty="0">
                <a:sym typeface="+mn-ea"/>
              </a:rPr>
              <a:t>工具</a:t>
            </a:r>
            <a:r>
              <a:rPr lang="zh-CN" altLang="en-GB" sz="6000" dirty="0"/>
              <a:t>和开源）</a:t>
            </a:r>
            <a:br>
              <a:rPr lang="en-US" altLang="en-US" sz="6000" dirty="0">
                <a:sym typeface="Wingdings" panose="05000000000000000000" pitchFamily="2" charset="2"/>
              </a:rPr>
            </a:br>
            <a:br>
              <a:rPr lang="en-GB" altLang="zh-CN" sz="6000" dirty="0"/>
            </a:br>
            <a:endParaRPr lang="zh-CN" altLang="en-US" sz="6000" dirty="0"/>
          </a:p>
        </p:txBody>
      </p:sp>
      <p:sp>
        <p:nvSpPr>
          <p:cNvPr id="4" name="文本框 3"/>
          <p:cNvSpPr txBox="1"/>
          <p:nvPr/>
        </p:nvSpPr>
        <p:spPr>
          <a:xfrm>
            <a:off x="1005205" y="2202180"/>
            <a:ext cx="16684625" cy="7970520"/>
          </a:xfrm>
          <a:prstGeom prst="rect">
            <a:avLst/>
          </a:prstGeom>
          <a:noFill/>
        </p:spPr>
        <p:txBody>
          <a:bodyPr wrap="square" rtlCol="0" anchor="t">
            <a:spAutoFit/>
          </a:bodyPr>
          <a:lstStyle/>
          <a:p>
            <a:pPr algn="l"/>
            <a:endParaRPr lang="en-US" altLang="zh-CN" sz="4000" dirty="0">
              <a:solidFill>
                <a:schemeClr val="bg1"/>
              </a:solidFill>
              <a:sym typeface="+mn-ea"/>
            </a:endParaRPr>
          </a:p>
          <a:p>
            <a:pPr algn="l"/>
            <a:endParaRPr lang="en-US" altLang="zh-CN" sz="4000" dirty="0">
              <a:solidFill>
                <a:schemeClr val="bg1"/>
              </a:solidFill>
              <a:sym typeface="+mn-ea"/>
            </a:endParaRPr>
          </a:p>
          <a:p>
            <a:pPr algn="l"/>
            <a:r>
              <a:rPr lang="en-US" altLang="zh-CN" sz="4000" kern="0" dirty="0">
                <a:solidFill>
                  <a:schemeClr val="bg1"/>
                </a:solidFill>
                <a:sym typeface="+mn-ea"/>
              </a:rPr>
              <a:t>Facebook</a:t>
            </a:r>
            <a:r>
              <a:rPr lang="zh-CN" altLang="en-US" sz="4000" kern="0" dirty="0">
                <a:solidFill>
                  <a:schemeClr val="bg1"/>
                </a:solidFill>
                <a:sym typeface="+mn-ea"/>
              </a:rPr>
              <a:t>没有一个端到端的流水线，采取的方式是：</a:t>
            </a:r>
          </a:p>
          <a:p>
            <a:pPr algn="l"/>
            <a:r>
              <a:rPr lang="zh-CN" altLang="en-US" sz="4000" kern="0" dirty="0">
                <a:solidFill>
                  <a:schemeClr val="bg1"/>
                </a:solidFill>
                <a:sym typeface="+mn-ea"/>
              </a:rPr>
              <a:t>让这些流程中使用的工具通过开放的</a:t>
            </a:r>
            <a:r>
              <a:rPr lang="en-US" altLang="zh-CN" sz="4000" kern="0" dirty="0">
                <a:solidFill>
                  <a:schemeClr val="bg1"/>
                </a:solidFill>
                <a:sym typeface="+mn-ea"/>
              </a:rPr>
              <a:t>API</a:t>
            </a:r>
            <a:r>
              <a:rPr lang="zh-CN" altLang="en-US" sz="4000" kern="0" dirty="0">
                <a:solidFill>
                  <a:schemeClr val="bg1"/>
                </a:solidFill>
                <a:sym typeface="+mn-ea"/>
              </a:rPr>
              <a:t>进行一个网状连接，从而使开发者可以灵活定义小范围的流程，高效工作。</a:t>
            </a:r>
            <a:endParaRPr lang="zh-CN" altLang="en-US" sz="4000" kern="0" dirty="0"/>
          </a:p>
          <a:p>
            <a:pPr algn="l"/>
            <a:endParaRPr lang="en-US" altLang="zh-CN" sz="4000" dirty="0">
              <a:solidFill>
                <a:schemeClr val="bg1"/>
              </a:solidFill>
              <a:sym typeface="+mn-ea"/>
            </a:endParaRPr>
          </a:p>
          <a:p>
            <a:pPr algn="l"/>
            <a:r>
              <a:rPr lang="en-US" altLang="zh-CN" sz="4000" kern="0" dirty="0">
                <a:solidFill>
                  <a:schemeClr val="bg1"/>
                </a:solidFill>
                <a:sym typeface="+mn-ea"/>
              </a:rPr>
              <a:t>Facebook</a:t>
            </a:r>
            <a:r>
              <a:rPr lang="zh-CN" altLang="en-US" sz="4000" kern="0" dirty="0">
                <a:solidFill>
                  <a:schemeClr val="bg1"/>
                </a:solidFill>
                <a:sym typeface="+mn-ea"/>
              </a:rPr>
              <a:t>没有专职的测试人员，只有测试工具团队，运维人员也很少，主要是提供大量的工具让开发人员能够自己进行测试、运维的基本工作，实现开发人员在“开发、测试、运维”这几个步骤上的全栈工作。 </a:t>
            </a:r>
            <a:endParaRPr lang="en-US" altLang="zh-CN" sz="4000" dirty="0">
              <a:solidFill>
                <a:schemeClr val="bg1"/>
              </a:solidFill>
              <a:sym typeface="+mn-ea"/>
            </a:endParaRPr>
          </a:p>
          <a:p>
            <a:pPr algn="l"/>
            <a:endParaRPr lang="en-US" altLang="zh-CN" sz="4000" dirty="0">
              <a:solidFill>
                <a:schemeClr val="bg1"/>
              </a:solidFill>
              <a:sym typeface="+mn-ea"/>
            </a:endParaRPr>
          </a:p>
          <a:p>
            <a:pPr algn="l"/>
            <a:endParaRPr lang="en-US" altLang="zh-CN" sz="4000" dirty="0">
              <a:solidFill>
                <a:schemeClr val="bg1"/>
              </a:solidFill>
              <a:sym typeface="+mn-ea"/>
            </a:endParaRPr>
          </a:p>
          <a:p>
            <a:pPr algn="l"/>
            <a:r>
              <a:rPr lang="en-US" altLang="zh-CN" sz="2400" dirty="0">
                <a:solidFill>
                  <a:schemeClr val="bg1"/>
                </a:solidFill>
                <a:sym typeface="+mn-ea"/>
              </a:rPr>
              <a:t>GitHub	</a:t>
            </a:r>
            <a:r>
              <a:rPr lang="zh-CN" altLang="en-US" sz="2400" dirty="0">
                <a:solidFill>
                  <a:schemeClr val="bg1"/>
                </a:solidFill>
                <a:sym typeface="+mn-ea"/>
              </a:rPr>
              <a:t>：</a:t>
            </a:r>
            <a:r>
              <a:rPr lang="zh-CN" altLang="en-US" sz="2400">
                <a:solidFill>
                  <a:schemeClr val="bg1"/>
                </a:solidFill>
                <a:sym typeface="+mn-ea"/>
              </a:rPr>
              <a:t>https://github.com/facebook</a:t>
            </a:r>
          </a:p>
          <a:p>
            <a:pPr algn="l"/>
            <a:r>
              <a:rPr lang="zh-CN" altLang="en-US" sz="2400" b="1" dirty="0">
                <a:solidFill>
                  <a:schemeClr val="bg1"/>
                </a:solidFill>
                <a:sym typeface="+mn-ea"/>
              </a:rPr>
              <a:t>开源中国</a:t>
            </a:r>
            <a:r>
              <a:rPr lang="en-US" altLang="zh-CN" sz="2400" dirty="0">
                <a:solidFill>
                  <a:schemeClr val="bg1"/>
                </a:solidFill>
                <a:sym typeface="+mn-ea"/>
              </a:rPr>
              <a:t>	</a:t>
            </a:r>
            <a:r>
              <a:rPr lang="zh-CN" altLang="en-US" sz="2400" dirty="0">
                <a:solidFill>
                  <a:schemeClr val="bg1"/>
                </a:solidFill>
                <a:sym typeface="+mn-ea"/>
              </a:rPr>
              <a:t>：https://www.oschina.net/project/facebook?company=7&amp;sort=time&amp;lang=21&amp;recommend=false</a:t>
            </a:r>
          </a:p>
          <a:p>
            <a:pPr algn="l"/>
            <a:endParaRPr lang="zh-CN" altLang="en-US" sz="2400" dirty="0">
              <a:solidFill>
                <a:schemeClr val="bg1"/>
              </a:solidFill>
              <a:sym typeface="+mn-ea"/>
            </a:endParaRPr>
          </a:p>
        </p:txBody>
      </p:sp>
      <p:sp>
        <p:nvSpPr>
          <p:cNvPr id="7" name="Text Placeholder 2"/>
          <p:cNvSpPr txBox="1"/>
          <p:nvPr/>
        </p:nvSpPr>
        <p:spPr>
          <a:xfrm>
            <a:off x="1165860" y="2604102"/>
            <a:ext cx="18093691" cy="553998"/>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3600" kern="0" dirty="0">
                <a:solidFill>
                  <a:srgbClr val="FFC000"/>
                </a:solidFill>
              </a:rPr>
              <a:t>职能团队提供平台和工具，让全栈工程师能够自己处理端到端工作。</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001" y="620924"/>
            <a:ext cx="18093690" cy="830580"/>
          </a:xfrm>
        </p:spPr>
        <p:txBody>
          <a:bodyPr wrap="square" lIns="0" tIns="0" rIns="0" bIns="0">
            <a:spAutoFit/>
          </a:bodyPr>
          <a:lstStyle/>
          <a:p>
            <a:r>
              <a:rPr lang="zh-CN" altLang="en-US" sz="5400">
                <a:sym typeface="+mn-ea"/>
              </a:rPr>
              <a:t>开发流程 Facebook’s development process </a:t>
            </a:r>
            <a:endParaRPr lang="zh-CN" altLang="en-US" sz="5400">
              <a:solidFill>
                <a:srgbClr val="FF0000"/>
              </a:solidFill>
              <a:sym typeface="+mn-ea"/>
            </a:endParaRPr>
          </a:p>
        </p:txBody>
      </p:sp>
      <p:pic>
        <p:nvPicPr>
          <p:cNvPr id="4" name="图片 3"/>
          <p:cNvPicPr>
            <a:picLocks noChangeAspect="1"/>
          </p:cNvPicPr>
          <p:nvPr/>
        </p:nvPicPr>
        <p:blipFill>
          <a:blip r:embed="rId3"/>
          <a:stretch>
            <a:fillRect/>
          </a:stretch>
        </p:blipFill>
        <p:spPr>
          <a:xfrm>
            <a:off x="1828800" y="2199005"/>
            <a:ext cx="15023465" cy="3364865"/>
          </a:xfrm>
          <a:prstGeom prst="rect">
            <a:avLst/>
          </a:prstGeom>
        </p:spPr>
      </p:pic>
      <p:pic>
        <p:nvPicPr>
          <p:cNvPr id="5" name="图片 4"/>
          <p:cNvPicPr>
            <a:picLocks noChangeAspect="1"/>
          </p:cNvPicPr>
          <p:nvPr/>
        </p:nvPicPr>
        <p:blipFill>
          <a:blip r:embed="rId4"/>
          <a:stretch>
            <a:fillRect/>
          </a:stretch>
        </p:blipFill>
        <p:spPr>
          <a:xfrm>
            <a:off x="1829435" y="6311900"/>
            <a:ext cx="15023465" cy="446849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256" y="697759"/>
            <a:ext cx="18093690" cy="4616450"/>
          </a:xfrm>
        </p:spPr>
        <p:txBody>
          <a:bodyPr wrap="square" lIns="0" tIns="0" rIns="0" bIns="0">
            <a:spAutoFit/>
          </a:bodyPr>
          <a:lstStyle/>
          <a:p>
            <a:r>
              <a:rPr lang="zh-CN" altLang="en-US" sz="6000" dirty="0"/>
              <a:t>工具</a:t>
            </a:r>
            <a:r>
              <a:rPr lang="en-US" altLang="zh-CN" sz="6000" dirty="0"/>
              <a:t>-</a:t>
            </a:r>
            <a:r>
              <a:rPr lang="zh-CN" altLang="en-US" sz="6000">
                <a:solidFill>
                  <a:schemeClr val="bg1"/>
                </a:solidFill>
                <a:sym typeface="+mn-ea"/>
              </a:rPr>
              <a:t>Phabricator（</a:t>
            </a:r>
            <a:r>
              <a:rPr lang="zh-CN" altLang="en-US" sz="6000" dirty="0">
                <a:solidFill>
                  <a:schemeClr val="bg1"/>
                </a:solidFill>
                <a:sym typeface="+mn-ea"/>
              </a:rPr>
              <a:t>代码开发协调工具）</a:t>
            </a:r>
            <a:br>
              <a:rPr lang="zh-CN" altLang="en-US" sz="6000" dirty="0">
                <a:solidFill>
                  <a:schemeClr val="bg1"/>
                </a:solidFill>
                <a:sym typeface="+mn-ea"/>
              </a:rPr>
            </a:br>
            <a:br>
              <a:rPr lang="zh-CN" altLang="en-US" sz="4000" dirty="0">
                <a:solidFill>
                  <a:schemeClr val="bg1"/>
                </a:solidFill>
                <a:sym typeface="+mn-ea"/>
              </a:rPr>
            </a:br>
            <a:r>
              <a:rPr lang="zh-CN" altLang="en-US" sz="4000" dirty="0">
                <a:solidFill>
                  <a:schemeClr val="bg1"/>
                </a:solidFill>
                <a:sym typeface="+mn-ea"/>
              </a:rPr>
              <a:t>代码审查、代码静态扫描，单元测试，集成测试，前后端联调</a:t>
            </a:r>
            <a:br>
              <a:rPr lang="zh-CN" altLang="en-US" sz="4000" dirty="0">
                <a:solidFill>
                  <a:schemeClr val="bg1"/>
                </a:solidFill>
                <a:sym typeface="+mn-ea"/>
              </a:rPr>
            </a:br>
            <a:br>
              <a:rPr lang="zh-CN" altLang="en-US" sz="4000" dirty="0">
                <a:solidFill>
                  <a:schemeClr val="bg1"/>
                </a:solidFill>
                <a:sym typeface="+mn-ea"/>
              </a:rPr>
            </a:br>
            <a:br>
              <a:rPr lang="zh-CN" altLang="en-US" sz="6000" kern="0" dirty="0"/>
            </a:br>
            <a:endParaRPr lang="zh-CN" altLang="en-US" sz="6000" dirty="0">
              <a:solidFill>
                <a:schemeClr val="bg1"/>
              </a:solidFill>
              <a:sym typeface="+mn-ea"/>
            </a:endParaRPr>
          </a:p>
        </p:txBody>
      </p:sp>
      <p:sp>
        <p:nvSpPr>
          <p:cNvPr id="12" name="文本框 11"/>
          <p:cNvSpPr txBox="1"/>
          <p:nvPr/>
        </p:nvSpPr>
        <p:spPr>
          <a:xfrm>
            <a:off x="9500870" y="4368165"/>
            <a:ext cx="10252075" cy="3538220"/>
          </a:xfrm>
          <a:prstGeom prst="rect">
            <a:avLst/>
          </a:prstGeom>
          <a:noFill/>
        </p:spPr>
        <p:txBody>
          <a:bodyPr wrap="square" rtlCol="0" anchor="t">
            <a:spAutoFit/>
          </a:bodyPr>
          <a:lstStyle/>
          <a:p>
            <a:r>
              <a:rPr lang="zh-CN" altLang="en-US" sz="2800">
                <a:solidFill>
                  <a:schemeClr val="bg1"/>
                </a:solidFill>
              </a:rPr>
              <a:t>审查和审核源代码;</a:t>
            </a:r>
          </a:p>
          <a:p>
            <a:r>
              <a:rPr lang="zh-CN" altLang="en-US" sz="2800">
                <a:solidFill>
                  <a:schemeClr val="bg1"/>
                </a:solidFill>
              </a:rPr>
              <a:t>托管和浏览存储库;</a:t>
            </a:r>
          </a:p>
          <a:p>
            <a:r>
              <a:rPr lang="zh-CN" altLang="en-US" sz="2800">
                <a:solidFill>
                  <a:schemeClr val="bg1"/>
                </a:solidFill>
              </a:rPr>
              <a:t>跟踪Bug;</a:t>
            </a:r>
          </a:p>
          <a:p>
            <a:r>
              <a:rPr lang="zh-CN" altLang="en-US" sz="2800">
                <a:solidFill>
                  <a:schemeClr val="bg1"/>
                </a:solidFill>
              </a:rPr>
              <a:t>管理项目;</a:t>
            </a:r>
          </a:p>
          <a:p>
            <a:r>
              <a:rPr lang="zh-CN" altLang="en-US" sz="2800">
                <a:solidFill>
                  <a:schemeClr val="bg1"/>
                </a:solidFill>
              </a:rPr>
              <a:t>与团队成员交谈;</a:t>
            </a:r>
          </a:p>
          <a:p>
            <a:r>
              <a:rPr lang="zh-CN" altLang="en-US" sz="2800">
                <a:solidFill>
                  <a:schemeClr val="bg1"/>
                </a:solidFill>
              </a:rPr>
              <a:t>召集一方冒险前进;</a:t>
            </a:r>
          </a:p>
          <a:p>
            <a:r>
              <a:rPr lang="zh-CN" altLang="en-US" sz="2800">
                <a:solidFill>
                  <a:schemeClr val="bg1"/>
                </a:solidFill>
              </a:rPr>
              <a:t>把东西写下来以后再读;</a:t>
            </a:r>
          </a:p>
          <a:p>
            <a:r>
              <a:rPr lang="en-US" altLang="zh-CN" sz="2800">
                <a:solidFill>
                  <a:schemeClr val="bg1"/>
                </a:solidFill>
              </a:rPr>
              <a:t>还有其他一些事情</a:t>
            </a:r>
            <a:r>
              <a:rPr lang="zh-CN" altLang="en-US" sz="2800">
                <a:solidFill>
                  <a:schemeClr val="bg1"/>
                </a:solidFill>
              </a:rPr>
              <a:t>.</a:t>
            </a:r>
          </a:p>
        </p:txBody>
      </p:sp>
      <p:sp>
        <p:nvSpPr>
          <p:cNvPr id="14" name="文本框 13"/>
          <p:cNvSpPr txBox="1"/>
          <p:nvPr/>
        </p:nvSpPr>
        <p:spPr>
          <a:xfrm>
            <a:off x="1140460" y="9718040"/>
            <a:ext cx="7630795" cy="521970"/>
          </a:xfrm>
          <a:prstGeom prst="rect">
            <a:avLst/>
          </a:prstGeom>
          <a:noFill/>
        </p:spPr>
        <p:txBody>
          <a:bodyPr wrap="square" rtlCol="0" anchor="t">
            <a:spAutoFit/>
          </a:bodyPr>
          <a:lstStyle/>
          <a:p>
            <a:r>
              <a:rPr lang="zh-CN" altLang="en-US" sz="2800">
                <a:solidFill>
                  <a:schemeClr val="bg1"/>
                </a:solidFill>
              </a:rPr>
              <a:t>http://phacility.com/phabricator/</a:t>
            </a:r>
          </a:p>
        </p:txBody>
      </p:sp>
      <p:pic>
        <p:nvPicPr>
          <p:cNvPr id="3" name="图片 2"/>
          <p:cNvPicPr>
            <a:picLocks noChangeAspect="1"/>
          </p:cNvPicPr>
          <p:nvPr/>
        </p:nvPicPr>
        <p:blipFill>
          <a:blip r:embed="rId3"/>
          <a:stretch>
            <a:fillRect/>
          </a:stretch>
        </p:blipFill>
        <p:spPr>
          <a:xfrm>
            <a:off x="1140460" y="3032125"/>
            <a:ext cx="8283575" cy="587057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256" y="697759"/>
            <a:ext cx="18093690" cy="4924425"/>
          </a:xfrm>
        </p:spPr>
        <p:txBody>
          <a:bodyPr wrap="square" lIns="0" tIns="0" rIns="0" bIns="0">
            <a:spAutoFit/>
          </a:bodyPr>
          <a:lstStyle/>
          <a:p>
            <a:r>
              <a:rPr lang="zh-CN" altLang="en-US" sz="6000" dirty="0"/>
              <a:t>工具</a:t>
            </a:r>
            <a:r>
              <a:rPr lang="en-US" altLang="zh-CN" sz="6000" dirty="0"/>
              <a:t>-</a:t>
            </a:r>
            <a:r>
              <a:rPr lang="en-US" altLang="zh-CN" sz="6000" dirty="0">
                <a:solidFill>
                  <a:schemeClr val="bg1"/>
                </a:solidFill>
              </a:rPr>
              <a:t>Scuba(</a:t>
            </a:r>
            <a:r>
              <a:rPr lang="zh-CN" altLang="en-US" sz="6000" dirty="0">
                <a:solidFill>
                  <a:schemeClr val="bg1"/>
                </a:solidFill>
              </a:rPr>
              <a:t>数据实时分析系统）</a:t>
            </a:r>
            <a:br>
              <a:rPr lang="zh-CN" altLang="en-US" sz="6000" dirty="0">
                <a:solidFill>
                  <a:schemeClr val="bg1"/>
                </a:solidFill>
                <a:sym typeface="+mn-ea"/>
              </a:rPr>
            </a:br>
            <a:br>
              <a:rPr lang="zh-CN" altLang="en-US" sz="6000" dirty="0">
                <a:solidFill>
                  <a:schemeClr val="bg1"/>
                </a:solidFill>
                <a:sym typeface="+mn-ea"/>
              </a:rPr>
            </a:br>
            <a:r>
              <a:rPr lang="zh-CN" altLang="en-US" sz="4000" dirty="0">
                <a:solidFill>
                  <a:schemeClr val="bg1"/>
                </a:solidFill>
                <a:sym typeface="+mn-ea"/>
              </a:rPr>
              <a:t> </a:t>
            </a:r>
            <a:br>
              <a:rPr lang="zh-CN" altLang="en-US" sz="4000" dirty="0">
                <a:solidFill>
                  <a:schemeClr val="bg1"/>
                </a:solidFill>
                <a:sym typeface="+mn-ea"/>
              </a:rPr>
            </a:br>
            <a:br>
              <a:rPr lang="zh-CN" altLang="en-US" sz="4000" dirty="0">
                <a:solidFill>
                  <a:schemeClr val="bg1"/>
                </a:solidFill>
                <a:sym typeface="+mn-ea"/>
              </a:rPr>
            </a:br>
            <a:br>
              <a:rPr lang="zh-CN" altLang="en-US" sz="6000" kern="0" dirty="0"/>
            </a:br>
            <a:endParaRPr lang="zh-CN" altLang="en-US" sz="6000" dirty="0">
              <a:solidFill>
                <a:schemeClr val="bg1"/>
              </a:solidFill>
              <a:sym typeface="+mn-ea"/>
            </a:endParaRPr>
          </a:p>
        </p:txBody>
      </p:sp>
      <p:sp>
        <p:nvSpPr>
          <p:cNvPr id="12" name="文本框 11"/>
          <p:cNvSpPr txBox="1"/>
          <p:nvPr/>
        </p:nvSpPr>
        <p:spPr>
          <a:xfrm>
            <a:off x="1140460" y="2068195"/>
            <a:ext cx="18686145" cy="2183765"/>
          </a:xfrm>
          <a:prstGeom prst="rect">
            <a:avLst/>
          </a:prstGeom>
          <a:noFill/>
        </p:spPr>
        <p:txBody>
          <a:bodyPr wrap="square" rtlCol="0" anchor="t">
            <a:spAutoFit/>
          </a:bodyPr>
          <a:lstStyle/>
          <a:p>
            <a:r>
              <a:rPr lang="zh-CN" altLang="en-US" sz="2800">
                <a:solidFill>
                  <a:schemeClr val="bg1"/>
                </a:solidFill>
              </a:rPr>
              <a:t>Scuba，Facebook的一个非常快速、分布式的内存数据库，用于</a:t>
            </a:r>
            <a:r>
              <a:rPr lang="zh-CN" altLang="en-US" sz="4000" b="1">
                <a:solidFill>
                  <a:srgbClr val="FFC000"/>
                </a:solidFill>
              </a:rPr>
              <a:t>实时分析和查询</a:t>
            </a:r>
            <a:r>
              <a:rPr lang="zh-CN" altLang="en-US" sz="2800">
                <a:solidFill>
                  <a:schemeClr val="bg1"/>
                </a:solidFill>
              </a:rPr>
              <a:t>。是Facebook的</a:t>
            </a:r>
            <a:r>
              <a:rPr lang="zh-CN" altLang="en-US" sz="4000" b="1">
                <a:solidFill>
                  <a:srgbClr val="FFC000"/>
                </a:solidFill>
              </a:rPr>
              <a:t>回归分析代码、错误报告监控、广告收入监控和性能调试</a:t>
            </a:r>
            <a:r>
              <a:rPr lang="zh-CN" altLang="en-US" sz="2800">
                <a:solidFill>
                  <a:schemeClr val="bg1"/>
                </a:solidFill>
              </a:rPr>
              <a:t>的背后主力。</a:t>
            </a:r>
          </a:p>
          <a:p>
            <a:r>
              <a:rPr lang="en-US" altLang="zh-CN" sz="2800">
                <a:solidFill>
                  <a:schemeClr val="bg1"/>
                </a:solidFill>
              </a:rPr>
              <a:t>这是一个实时数据分析的系统，会进行一个海量数据的分析，当你的某个产品上线后，它能快速找出用户使用的数据来进行分析，还能对比同时期各种数据的指标。</a:t>
            </a:r>
          </a:p>
        </p:txBody>
      </p:sp>
      <p:pic>
        <p:nvPicPr>
          <p:cNvPr id="3" name="图片 2" descr="WX20191110-004920@2x"/>
          <p:cNvPicPr>
            <a:picLocks noChangeAspect="1"/>
          </p:cNvPicPr>
          <p:nvPr/>
        </p:nvPicPr>
        <p:blipFill>
          <a:blip r:embed="rId3"/>
          <a:stretch>
            <a:fillRect/>
          </a:stretch>
        </p:blipFill>
        <p:spPr>
          <a:xfrm>
            <a:off x="1140460" y="4459605"/>
            <a:ext cx="12205335" cy="658431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sym typeface="+mn-ea"/>
              </a:rPr>
              <a:t>工具</a:t>
            </a:r>
            <a:r>
              <a:rPr lang="en-US" altLang="zh-CN" sz="6000" dirty="0">
                <a:sym typeface="+mn-ea"/>
              </a:rPr>
              <a:t>-</a:t>
            </a:r>
            <a:r>
              <a:rPr lang="zh-CN" altLang="en-US" sz="6000">
                <a:solidFill>
                  <a:schemeClr val="bg1"/>
                </a:solidFill>
                <a:sym typeface="+mn-ea"/>
              </a:rPr>
              <a:t>Infer 静态分析工具</a:t>
            </a:r>
          </a:p>
        </p:txBody>
      </p:sp>
      <p:sp>
        <p:nvSpPr>
          <p:cNvPr id="14" name="文本框 13"/>
          <p:cNvSpPr txBox="1"/>
          <p:nvPr/>
        </p:nvSpPr>
        <p:spPr>
          <a:xfrm>
            <a:off x="1115695" y="1596390"/>
            <a:ext cx="13953490" cy="521970"/>
          </a:xfrm>
          <a:prstGeom prst="rect">
            <a:avLst/>
          </a:prstGeom>
          <a:noFill/>
        </p:spPr>
        <p:txBody>
          <a:bodyPr wrap="square" rtlCol="0" anchor="t">
            <a:spAutoFit/>
          </a:bodyPr>
          <a:lstStyle/>
          <a:p>
            <a:r>
              <a:rPr lang="zh-CN" altLang="en-US" sz="2800">
                <a:solidFill>
                  <a:schemeClr val="bg1"/>
                </a:solidFill>
                <a:sym typeface="+mn-ea"/>
              </a:rPr>
              <a:t>Infer   </a:t>
            </a:r>
            <a:r>
              <a:rPr lang="zh-CN" altLang="en-US" sz="2800">
                <a:solidFill>
                  <a:schemeClr val="bg1"/>
                </a:solidFill>
              </a:rPr>
              <a:t>A static analyzer for Java, C, C++, and Objective-C http://fbinfer.com/</a:t>
            </a:r>
          </a:p>
        </p:txBody>
      </p:sp>
      <p:sp>
        <p:nvSpPr>
          <p:cNvPr id="3" name="文本框 2"/>
          <p:cNvSpPr txBox="1"/>
          <p:nvPr/>
        </p:nvSpPr>
        <p:spPr>
          <a:xfrm>
            <a:off x="966470" y="2590165"/>
            <a:ext cx="16616680" cy="4399915"/>
          </a:xfrm>
          <a:prstGeom prst="rect">
            <a:avLst/>
          </a:prstGeom>
          <a:noFill/>
        </p:spPr>
        <p:txBody>
          <a:bodyPr wrap="square" rtlCol="0" anchor="t">
            <a:spAutoFit/>
          </a:bodyPr>
          <a:lstStyle/>
          <a:p>
            <a:endParaRPr lang="zh-CN" altLang="en-US" sz="2800">
              <a:solidFill>
                <a:schemeClr val="bg1"/>
              </a:solidFill>
              <a:sym typeface="+mn-ea"/>
            </a:endParaRPr>
          </a:p>
          <a:p>
            <a:r>
              <a:rPr lang="en-US" altLang="zh-CN" sz="2800">
                <a:solidFill>
                  <a:schemeClr val="bg1"/>
                </a:solidFill>
              </a:rPr>
              <a:t>-</a:t>
            </a:r>
            <a:r>
              <a:rPr lang="zh-CN" altLang="en-US" sz="2800">
                <a:solidFill>
                  <a:schemeClr val="bg1"/>
                </a:solidFill>
              </a:rPr>
              <a:t>完全自动化和集成。该技术应该是按钮式的，并集成到程序员使用的开发环境中。</a:t>
            </a:r>
          </a:p>
          <a:p>
            <a:endParaRPr lang="zh-CN" altLang="en-US" sz="2800">
              <a:solidFill>
                <a:schemeClr val="bg1"/>
              </a:solidFill>
            </a:endParaRPr>
          </a:p>
          <a:p>
            <a:r>
              <a:rPr lang="en-US" altLang="zh-CN" sz="2800">
                <a:solidFill>
                  <a:schemeClr val="bg1"/>
                </a:solidFill>
              </a:rPr>
              <a:t>-</a:t>
            </a:r>
            <a:r>
              <a:rPr lang="zh-CN" altLang="en-US" sz="2800">
                <a:solidFill>
                  <a:schemeClr val="bg1"/>
                </a:solidFill>
              </a:rPr>
              <a:t>可扩展性。这项技术可以扩展到数百万行代码。</a:t>
            </a:r>
          </a:p>
          <a:p>
            <a:r>
              <a:rPr lang="zh-CN" altLang="en-US" sz="2800">
                <a:solidFill>
                  <a:schemeClr val="bg1"/>
                </a:solidFill>
                <a:sym typeface="+mn-ea"/>
              </a:rPr>
              <a:t> </a:t>
            </a:r>
          </a:p>
          <a:p>
            <a:r>
              <a:rPr lang="en-US" altLang="zh-CN" sz="2800">
                <a:solidFill>
                  <a:schemeClr val="bg1"/>
                </a:solidFill>
              </a:rPr>
              <a:t>- </a:t>
            </a:r>
            <a:r>
              <a:rPr lang="zh-CN" altLang="en-US" sz="2800">
                <a:solidFill>
                  <a:schemeClr val="bg1"/>
                </a:solidFill>
              </a:rPr>
              <a:t>精确。开发人员的时间是一个重要的资源。不精确的专业工具-提供糟糕的结果将被视为对资源的浪费。</a:t>
            </a:r>
          </a:p>
          <a:p>
            <a:r>
              <a:rPr lang="zh-CN" altLang="en-US" sz="2800">
                <a:solidFill>
                  <a:schemeClr val="bg1"/>
                </a:solidFill>
                <a:sym typeface="+mn-ea"/>
              </a:rPr>
              <a:t> </a:t>
            </a:r>
          </a:p>
          <a:p>
            <a:r>
              <a:rPr lang="en-US" altLang="zh-CN" sz="2800">
                <a:solidFill>
                  <a:schemeClr val="bg1"/>
                </a:solidFill>
                <a:sym typeface="+mn-ea"/>
              </a:rPr>
              <a:t>-</a:t>
            </a:r>
            <a:r>
              <a:rPr lang="zh-CN" altLang="en-US" sz="2800">
                <a:solidFill>
                  <a:schemeClr val="bg1"/>
                </a:solidFill>
                <a:sym typeface="+mn-ea"/>
              </a:rPr>
              <a:t>快速报告。分析不应妨碍开发周期；因此它必须在几分钟内向开发人员报告，然后程序员提交或进行进一步的更改。正如我们将在第5节中看到的，快速报告不仅仅是快速分析代码，它还包括与现有的基础设施，其中需要执行许多其他任务。</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sym typeface="+mn-ea"/>
              </a:rPr>
              <a:t>工具</a:t>
            </a:r>
            <a:r>
              <a:rPr lang="en-US" altLang="zh-CN" sz="6000" dirty="0">
                <a:sym typeface="+mn-ea"/>
              </a:rPr>
              <a:t>-</a:t>
            </a:r>
            <a:r>
              <a:rPr lang="en-US" altLang="zh-CN" sz="6000" dirty="0">
                <a:solidFill>
                  <a:schemeClr val="bg1"/>
                </a:solidFill>
                <a:sym typeface="+mn-ea"/>
              </a:rPr>
              <a:t>Deltoid</a:t>
            </a:r>
            <a:r>
              <a:rPr lang="zh-CN" altLang="en-US" sz="6000">
                <a:solidFill>
                  <a:schemeClr val="bg1"/>
                </a:solidFill>
                <a:sym typeface="+mn-ea"/>
              </a:rPr>
              <a:t> 数据分析工具</a:t>
            </a:r>
          </a:p>
        </p:txBody>
      </p:sp>
      <p:sp>
        <p:nvSpPr>
          <p:cNvPr id="3" name="文本框 2"/>
          <p:cNvSpPr txBox="1"/>
          <p:nvPr/>
        </p:nvSpPr>
        <p:spPr>
          <a:xfrm>
            <a:off x="966470" y="2266950"/>
            <a:ext cx="16668750" cy="1814830"/>
          </a:xfrm>
          <a:prstGeom prst="rect">
            <a:avLst/>
          </a:prstGeom>
          <a:noFill/>
        </p:spPr>
        <p:txBody>
          <a:bodyPr wrap="square" rtlCol="0" anchor="t">
            <a:spAutoFit/>
          </a:bodyPr>
          <a:lstStyle/>
          <a:p>
            <a:r>
              <a:rPr lang="zh-CN" altLang="en-US" sz="2800">
                <a:solidFill>
                  <a:schemeClr val="bg1"/>
                </a:solidFill>
                <a:sym typeface="+mn-ea"/>
              </a:rPr>
              <a:t> Deltoid数据分析工具是一个自动ABTest分析工具，在海量的数据里面，这个工具能够准确的、快速的把ABTest数据量化，从统计学的角度排除掉干扰的信息，告诉你哪些数据是有效的，哪些数据是噪音，哪些数据是无效的。通过Deltoid可以很清楚的看到哪些功能是有效的，哪些是无效的。</a:t>
            </a:r>
          </a:p>
          <a:p>
            <a:endParaRPr lang="zh-CN" altLang="en-US" sz="2800">
              <a:solidFill>
                <a:schemeClr val="bg1"/>
              </a:solidFill>
              <a:sym typeface="+mn-ea"/>
            </a:endParaRPr>
          </a:p>
        </p:txBody>
      </p:sp>
      <p:pic>
        <p:nvPicPr>
          <p:cNvPr id="4" name="图片 3"/>
          <p:cNvPicPr>
            <a:picLocks noChangeAspect="1"/>
          </p:cNvPicPr>
          <p:nvPr/>
        </p:nvPicPr>
        <p:blipFill>
          <a:blip r:embed="rId3"/>
          <a:stretch>
            <a:fillRect/>
          </a:stretch>
        </p:blipFill>
        <p:spPr>
          <a:xfrm>
            <a:off x="966470" y="4305300"/>
            <a:ext cx="15209520" cy="626046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4946" y="3521075"/>
            <a:ext cx="18093690" cy="1231106"/>
          </a:xfrm>
        </p:spPr>
        <p:txBody>
          <a:bodyPr wrap="square" lIns="0" tIns="0" rIns="0" bIns="0">
            <a:spAutoFit/>
          </a:bodyPr>
          <a:lstStyle/>
          <a:p>
            <a:pPr algn="ctr"/>
            <a:r>
              <a:rPr kumimoji="1" lang="zh-CN" altLang="en-US" sz="8000" dirty="0"/>
              <a:t>五：</a:t>
            </a:r>
            <a:r>
              <a:rPr kumimoji="1" lang="en-US" altLang="zh-CN" sz="8000" dirty="0" err="1"/>
              <a:t>FaceBook</a:t>
            </a:r>
            <a:r>
              <a:rPr kumimoji="1" lang="zh-CN" altLang="en-GB" sz="8000" dirty="0"/>
              <a:t>移动端开发实践</a:t>
            </a:r>
            <a:endParaRPr lang="zh-CN" altLang="en-GB" sz="6000" dirty="0"/>
          </a:p>
        </p:txBody>
      </p:sp>
    </p:spTree>
    <p:extLst>
      <p:ext uri="{BB962C8B-B14F-4D97-AF65-F5344CB8AC3E}">
        <p14:creationId xmlns:p14="http://schemas.microsoft.com/office/powerpoint/2010/main" val="7432827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US" sz="6000" dirty="0"/>
              <a:t>一： 持续部署的</a:t>
            </a:r>
            <a:r>
              <a:rPr lang="zh-CN" altLang="en-GB" sz="6000" dirty="0"/>
              <a:t>工程实践</a:t>
            </a:r>
            <a:endParaRPr lang="zh-CN" altLang="en-US" sz="6000" dirty="0"/>
          </a:p>
        </p:txBody>
      </p:sp>
      <p:sp>
        <p:nvSpPr>
          <p:cNvPr id="4" name="矩形 3"/>
          <p:cNvSpPr/>
          <p:nvPr/>
        </p:nvSpPr>
        <p:spPr>
          <a:xfrm>
            <a:off x="1031512" y="2606675"/>
            <a:ext cx="8763000" cy="5355312"/>
          </a:xfrm>
          <a:prstGeom prst="rect">
            <a:avLst/>
          </a:prstGeom>
        </p:spPr>
        <p:txBody>
          <a:bodyPr wrap="square">
            <a:spAutoFit/>
          </a:bodyPr>
          <a:lstStyle/>
          <a:p>
            <a:r>
              <a:rPr lang="en-US" altLang="zh-CN" sz="4800" dirty="0">
                <a:solidFill>
                  <a:schemeClr val="bg1"/>
                </a:solidFill>
                <a:latin typeface="Microsoft YaHei" panose="020B0503020204020204" pitchFamily="34" charset="-122"/>
                <a:ea typeface="Microsoft YaHei" panose="020B0503020204020204" pitchFamily="34" charset="-122"/>
              </a:rPr>
              <a:t>WEB</a:t>
            </a:r>
            <a:r>
              <a:rPr lang="zh-CN" altLang="en-US" sz="4800" dirty="0">
                <a:solidFill>
                  <a:schemeClr val="bg1"/>
                </a:solidFill>
                <a:latin typeface="Microsoft YaHei" panose="020B0503020204020204" pitchFamily="34" charset="-122"/>
                <a:ea typeface="Microsoft YaHei" panose="020B0503020204020204" pitchFamily="34" charset="-122"/>
              </a:rPr>
              <a:t>：</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1:</a:t>
            </a:r>
            <a:r>
              <a:rPr lang="zh-CN" altLang="en-US" sz="4800" dirty="0">
                <a:solidFill>
                  <a:schemeClr val="bg1"/>
                </a:solidFill>
                <a:latin typeface="Microsoft YaHei" panose="020B0503020204020204" pitchFamily="34" charset="-122"/>
                <a:ea typeface="Microsoft YaHei" panose="020B0503020204020204" pitchFamily="34" charset="-122"/>
              </a:rPr>
              <a:t>规模较小、风险降低</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2:</a:t>
            </a:r>
            <a:r>
              <a:rPr lang="zh-CN" altLang="en-US" sz="4800" dirty="0">
                <a:solidFill>
                  <a:schemeClr val="bg1"/>
                </a:solidFill>
                <a:latin typeface="Microsoft YaHei" panose="020B0503020204020204" pitchFamily="34" charset="-122"/>
                <a:ea typeface="Microsoft YaHei" panose="020B0503020204020204" pitchFamily="34" charset="-122"/>
              </a:rPr>
              <a:t>快速得到用户反馈</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3:</a:t>
            </a:r>
            <a:r>
              <a:rPr lang="zh-CN" altLang="en-US" sz="4800" dirty="0">
                <a:solidFill>
                  <a:schemeClr val="bg1"/>
                </a:solidFill>
                <a:latin typeface="Microsoft YaHei" panose="020B0503020204020204" pitchFamily="34" charset="-122"/>
                <a:ea typeface="Microsoft YaHei" panose="020B0503020204020204" pitchFamily="34" charset="-122"/>
              </a:rPr>
              <a:t>更快识别风险，如安全漏洞</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4:</a:t>
            </a:r>
            <a:r>
              <a:rPr lang="zh-CN" altLang="en-US" sz="4800" dirty="0">
                <a:solidFill>
                  <a:schemeClr val="bg1"/>
                </a:solidFill>
                <a:latin typeface="Microsoft YaHei" panose="020B0503020204020204" pitchFamily="34" charset="-122"/>
                <a:ea typeface="Microsoft YaHei" panose="020B0503020204020204" pitchFamily="34" charset="-122"/>
              </a:rPr>
              <a:t>用户无感知</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5:</a:t>
            </a:r>
            <a:r>
              <a:rPr lang="zh-CN" altLang="en-US" sz="4800" dirty="0">
                <a:solidFill>
                  <a:schemeClr val="bg1"/>
                </a:solidFill>
                <a:latin typeface="Microsoft YaHei" panose="020B0503020204020204" pitchFamily="34" charset="-122"/>
                <a:ea typeface="Microsoft YaHei" panose="020B0503020204020204" pitchFamily="34" charset="-122"/>
              </a:rPr>
              <a:t>可以快速回滚</a:t>
            </a:r>
            <a:endParaRPr lang="en-US" altLang="zh-CN" sz="48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871E90EB-DB94-8241-ABBE-D9C1DB198695}"/>
              </a:ext>
            </a:extLst>
          </p:cNvPr>
          <p:cNvSpPr/>
          <p:nvPr/>
        </p:nvSpPr>
        <p:spPr>
          <a:xfrm>
            <a:off x="9366250" y="2606674"/>
            <a:ext cx="10737850" cy="5355312"/>
          </a:xfrm>
          <a:prstGeom prst="rect">
            <a:avLst/>
          </a:prstGeom>
        </p:spPr>
        <p:txBody>
          <a:bodyPr wrap="square">
            <a:spAutoFit/>
          </a:bodyPr>
          <a:lstStyle/>
          <a:p>
            <a:r>
              <a:rPr lang="zh-CN" altLang="en-US" sz="4800" dirty="0">
                <a:solidFill>
                  <a:schemeClr val="bg1"/>
                </a:solidFill>
                <a:latin typeface="Microsoft YaHei" panose="020B0503020204020204" pitchFamily="34" charset="-122"/>
                <a:ea typeface="Microsoft YaHei" panose="020B0503020204020204" pitchFamily="34" charset="-122"/>
              </a:rPr>
              <a:t>移动端：</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1:</a:t>
            </a:r>
            <a:r>
              <a:rPr lang="zh-CN" altLang="en-US" sz="4800" dirty="0">
                <a:solidFill>
                  <a:schemeClr val="bg1"/>
                </a:solidFill>
                <a:latin typeface="Microsoft YaHei" panose="020B0503020204020204" pitchFamily="34" charset="-122"/>
                <a:ea typeface="Microsoft YaHei" panose="020B0503020204020204" pitchFamily="34" charset="-122"/>
              </a:rPr>
              <a:t>更新频率受到限制</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2:</a:t>
            </a:r>
            <a:r>
              <a:rPr lang="zh-CN" altLang="en-US" sz="4800" dirty="0">
                <a:solidFill>
                  <a:schemeClr val="bg1"/>
                </a:solidFill>
                <a:latin typeface="Microsoft YaHei" panose="020B0503020204020204" pitchFamily="34" charset="-122"/>
                <a:ea typeface="Microsoft YaHei" panose="020B0503020204020204" pitchFamily="34" charset="-122"/>
              </a:rPr>
              <a:t>不能增量部署一个模块</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3:</a:t>
            </a:r>
            <a:r>
              <a:rPr lang="zh-CN" altLang="en-US" sz="4800" dirty="0">
                <a:solidFill>
                  <a:schemeClr val="bg1"/>
                </a:solidFill>
                <a:latin typeface="Microsoft YaHei" panose="020B0503020204020204" pitchFamily="34" charset="-122"/>
                <a:ea typeface="Microsoft YaHei" panose="020B0503020204020204" pitchFamily="34" charset="-122"/>
              </a:rPr>
              <a:t>识别风险有限，版本回滚不可接受</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4:</a:t>
            </a:r>
            <a:r>
              <a:rPr lang="zh-CN" altLang="en-US" sz="4800" dirty="0">
                <a:solidFill>
                  <a:schemeClr val="bg1"/>
                </a:solidFill>
                <a:latin typeface="Microsoft YaHei" panose="020B0503020204020204" pitchFamily="34" charset="-122"/>
                <a:ea typeface="Microsoft YaHei" panose="020B0503020204020204" pitchFamily="34" charset="-122"/>
              </a:rPr>
              <a:t>用户选择何时升级手机</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5:</a:t>
            </a:r>
            <a:r>
              <a:rPr lang="zh-CN" altLang="en-US" sz="4800" dirty="0">
                <a:solidFill>
                  <a:schemeClr val="bg1"/>
                </a:solidFill>
                <a:latin typeface="Microsoft YaHei" panose="020B0503020204020204" pitchFamily="34" charset="-122"/>
                <a:ea typeface="Microsoft YaHei" panose="020B0503020204020204" pitchFamily="34" charset="-122"/>
              </a:rPr>
              <a:t>多种</a:t>
            </a:r>
            <a:r>
              <a:rPr lang="en-US" altLang="zh-CN" sz="4800" dirty="0">
                <a:solidFill>
                  <a:schemeClr val="bg1"/>
                </a:solidFill>
                <a:latin typeface="Microsoft YaHei" panose="020B0503020204020204" pitchFamily="34" charset="-122"/>
                <a:ea typeface="Microsoft YaHei" panose="020B0503020204020204" pitchFamily="34" charset="-122"/>
              </a:rPr>
              <a:t>Android</a:t>
            </a:r>
            <a:r>
              <a:rPr lang="zh-CN" altLang="en-US" sz="4800" dirty="0">
                <a:solidFill>
                  <a:schemeClr val="bg1"/>
                </a:solidFill>
                <a:latin typeface="Microsoft YaHei" panose="020B0503020204020204" pitchFamily="34" charset="-122"/>
                <a:ea typeface="Microsoft YaHei" panose="020B0503020204020204" pitchFamily="34" charset="-122"/>
              </a:rPr>
              <a:t> 操作系统版本共存</a:t>
            </a:r>
            <a:endParaRPr lang="en-US" altLang="zh-CN" sz="48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2720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1512" y="2378075"/>
            <a:ext cx="19072588" cy="2308324"/>
          </a:xfrm>
          <a:prstGeom prst="rect">
            <a:avLst/>
          </a:prstGeom>
        </p:spPr>
        <p:txBody>
          <a:bodyPr wrap="square">
            <a:spAutoFit/>
          </a:bodyPr>
          <a:lstStyle/>
          <a:p>
            <a:r>
              <a:rPr lang="en" altLang="zh-CN" sz="4800" dirty="0">
                <a:solidFill>
                  <a:schemeClr val="bg1"/>
                </a:solidFill>
                <a:latin typeface="Microsoft YaHei" panose="020B0503020204020204" pitchFamily="34" charset="-122"/>
                <a:ea typeface="Microsoft YaHei" panose="020B0503020204020204" pitchFamily="34" charset="-122"/>
              </a:rPr>
              <a:t>How close to “continuous” can one update and deploy mobile software? </a:t>
            </a:r>
          </a:p>
          <a:p>
            <a:endParaRPr lang="en-US" altLang="zh-CN" sz="4800" dirty="0">
              <a:solidFill>
                <a:schemeClr val="bg1"/>
              </a:solidFill>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AB81E134-7DCC-6E45-AC7A-DFB4210A311A}"/>
              </a:ext>
            </a:extLst>
          </p:cNvPr>
          <p:cNvSpPr txBox="1"/>
          <p:nvPr/>
        </p:nvSpPr>
        <p:spPr>
          <a:xfrm>
            <a:off x="1796143" y="6564086"/>
            <a:ext cx="184731" cy="369332"/>
          </a:xfrm>
          <a:prstGeom prst="rect">
            <a:avLst/>
          </a:prstGeom>
          <a:noFill/>
        </p:spPr>
        <p:txBody>
          <a:bodyPr wrap="none" rtlCol="0">
            <a:spAutoFit/>
          </a:bodyPr>
          <a:lstStyle/>
          <a:p>
            <a:endParaRPr kumimoji="1" lang="zh-CN" altLang="en-US" dirty="0"/>
          </a:p>
        </p:txBody>
      </p:sp>
      <p:sp>
        <p:nvSpPr>
          <p:cNvPr id="8" name="矩形 7">
            <a:extLst>
              <a:ext uri="{FF2B5EF4-FFF2-40B4-BE49-F238E27FC236}">
                <a16:creationId xmlns:a16="http://schemas.microsoft.com/office/drawing/2014/main" id="{C1BF0D06-3DBF-6644-8F98-1A09876FBD07}"/>
              </a:ext>
            </a:extLst>
          </p:cNvPr>
          <p:cNvSpPr/>
          <p:nvPr/>
        </p:nvSpPr>
        <p:spPr>
          <a:xfrm>
            <a:off x="1036048" y="5729968"/>
            <a:ext cx="19072588" cy="3785652"/>
          </a:xfrm>
          <a:prstGeom prst="rect">
            <a:avLst/>
          </a:prstGeom>
        </p:spPr>
        <p:txBody>
          <a:bodyPr wrap="square">
            <a:spAutoFit/>
          </a:bodyPr>
          <a:lstStyle/>
          <a:p>
            <a:r>
              <a:rPr lang="en" altLang="zh-CN" sz="4800" dirty="0">
                <a:solidFill>
                  <a:schemeClr val="bg1"/>
                </a:solidFill>
                <a:latin typeface="Microsoft YaHei" panose="020B0503020204020204" pitchFamily="34" charset="-122"/>
                <a:ea typeface="Microsoft YaHei" panose="020B0503020204020204" pitchFamily="34" charset="-122"/>
              </a:rPr>
              <a:t>How does this mobile software deployment process affect development productivity and software quality compared to the productivity and qual- </a:t>
            </a:r>
            <a:r>
              <a:rPr lang="en" altLang="zh-CN" sz="4800" dirty="0" err="1">
                <a:solidFill>
                  <a:schemeClr val="bg1"/>
                </a:solidFill>
                <a:latin typeface="Microsoft YaHei" panose="020B0503020204020204" pitchFamily="34" charset="-122"/>
                <a:ea typeface="Microsoft YaHei" panose="020B0503020204020204" pitchFamily="34" charset="-122"/>
              </a:rPr>
              <a:t>ity</a:t>
            </a:r>
            <a:r>
              <a:rPr lang="en" altLang="zh-CN" sz="4800" dirty="0">
                <a:solidFill>
                  <a:schemeClr val="bg1"/>
                </a:solidFill>
                <a:latin typeface="Microsoft YaHei" panose="020B0503020204020204" pitchFamily="34" charset="-122"/>
                <a:ea typeface="Microsoft YaHei" panose="020B0503020204020204" pitchFamily="34" charset="-122"/>
              </a:rPr>
              <a:t> achieved with the more continuous cloud software deploy- </a:t>
            </a:r>
            <a:r>
              <a:rPr lang="en" altLang="zh-CN" sz="4800" dirty="0" err="1">
                <a:solidFill>
                  <a:schemeClr val="bg1"/>
                </a:solidFill>
                <a:latin typeface="Microsoft YaHei" panose="020B0503020204020204" pitchFamily="34" charset="-122"/>
                <a:ea typeface="Microsoft YaHei" panose="020B0503020204020204" pitchFamily="34" charset="-122"/>
              </a:rPr>
              <a:t>ment</a:t>
            </a:r>
            <a:r>
              <a:rPr lang="en" altLang="zh-CN" sz="4800" dirty="0">
                <a:solidFill>
                  <a:schemeClr val="bg1"/>
                </a:solidFill>
                <a:latin typeface="Microsoft YaHei" panose="020B0503020204020204" pitchFamily="34" charset="-122"/>
                <a:ea typeface="Microsoft YaHei" panose="020B0503020204020204" pitchFamily="34" charset="-122"/>
              </a:rPr>
              <a:t> process? </a:t>
            </a:r>
          </a:p>
          <a:p>
            <a:endParaRPr lang="en-US" altLang="zh-CN" sz="4800" dirty="0">
              <a:solidFill>
                <a:schemeClr val="bg1"/>
              </a:solidFill>
              <a:latin typeface="Microsoft YaHei" panose="020B0503020204020204" pitchFamily="34" charset="-122"/>
              <a:ea typeface="Microsoft YaHei" panose="020B0503020204020204" pitchFamily="34" charset="-122"/>
            </a:endParaRPr>
          </a:p>
        </p:txBody>
      </p:sp>
      <p:sp>
        <p:nvSpPr>
          <p:cNvPr id="10" name="Title 1">
            <a:extLst>
              <a:ext uri="{FF2B5EF4-FFF2-40B4-BE49-F238E27FC236}">
                <a16:creationId xmlns:a16="http://schemas.microsoft.com/office/drawing/2014/main" id="{0322590A-D775-8844-B025-003C45C49F21}"/>
              </a:ext>
            </a:extLst>
          </p:cNvPr>
          <p:cNvSpPr>
            <a:spLocks noGrp="1"/>
          </p:cNvSpPr>
          <p:nvPr>
            <p:ph type="title"/>
          </p:nvPr>
        </p:nvSpPr>
        <p:spPr>
          <a:xfrm>
            <a:off x="1031512" y="679045"/>
            <a:ext cx="18093690" cy="923330"/>
          </a:xfrm>
        </p:spPr>
        <p:txBody>
          <a:bodyPr wrap="square" lIns="0" tIns="0" rIns="0" bIns="0">
            <a:spAutoFit/>
          </a:bodyPr>
          <a:lstStyle/>
          <a:p>
            <a:r>
              <a:rPr lang="zh-CN" altLang="en" sz="6000" dirty="0"/>
              <a:t>问题</a:t>
            </a:r>
            <a:endParaRPr lang="zh-CN" altLang="en-US" sz="6000" dirty="0"/>
          </a:p>
        </p:txBody>
      </p:sp>
    </p:spTree>
    <p:extLst>
      <p:ext uri="{BB962C8B-B14F-4D97-AF65-F5344CB8AC3E}">
        <p14:creationId xmlns:p14="http://schemas.microsoft.com/office/powerpoint/2010/main" val="25002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822450" y="3907886"/>
            <a:ext cx="17221200" cy="1231106"/>
          </a:xfrm>
        </p:spPr>
        <p:txBody>
          <a:bodyPr/>
          <a:lstStyle/>
          <a:p>
            <a:r>
              <a:rPr kumimoji="1" lang="zh-CN" altLang="en-US" sz="8000" dirty="0"/>
              <a:t>一、</a:t>
            </a:r>
            <a:r>
              <a:rPr kumimoji="1" lang="en-US" altLang="zh-CN" sz="8000"/>
              <a:t>Face</a:t>
            </a:r>
            <a:r>
              <a:rPr kumimoji="1" lang="en-US" altLang="en-US" sz="8000"/>
              <a:t>b</a:t>
            </a:r>
            <a:r>
              <a:rPr kumimoji="1" lang="en-US" altLang="zh-CN" sz="8000"/>
              <a:t>ook</a:t>
            </a:r>
            <a:r>
              <a:rPr kumimoji="1" lang="zh-CN" altLang="en-US" sz="8000" dirty="0"/>
              <a:t>创业的故事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7250" y="3865937"/>
            <a:ext cx="1848971" cy="12573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US" sz="6000" dirty="0"/>
              <a:t>二： 移动端发布周期</a:t>
            </a:r>
          </a:p>
        </p:txBody>
      </p:sp>
      <p:sp>
        <p:nvSpPr>
          <p:cNvPr id="4" name="矩形 3"/>
          <p:cNvSpPr/>
          <p:nvPr/>
        </p:nvSpPr>
        <p:spPr>
          <a:xfrm>
            <a:off x="2736850" y="2530475"/>
            <a:ext cx="15925800" cy="5262979"/>
          </a:xfrm>
          <a:prstGeom prst="rect">
            <a:avLst/>
          </a:prstGeom>
        </p:spPr>
        <p:txBody>
          <a:bodyPr wrap="square">
            <a:spAutoFit/>
          </a:bodyPr>
          <a:lstStyle/>
          <a:p>
            <a:pPr marL="685800" indent="-685800">
              <a:buFont typeface="Arial" panose="020B0604020202020204" pitchFamily="34" charset="0"/>
              <a:buChar char="•"/>
            </a:pPr>
            <a:r>
              <a:rPr lang="zh-CN" altLang="en-US" sz="4800" dirty="0">
                <a:solidFill>
                  <a:schemeClr val="bg1"/>
                </a:solidFill>
                <a:latin typeface="Microsoft YaHei" panose="020B0503020204020204" pitchFamily="34" charset="-122"/>
                <a:ea typeface="Microsoft YaHei" panose="020B0503020204020204" pitchFamily="34" charset="-122"/>
              </a:rPr>
              <a:t>开发活动</a:t>
            </a:r>
            <a:endParaRPr lang="en-US" altLang="zh-CN" sz="4800" dirty="0">
              <a:solidFill>
                <a:schemeClr val="bg1"/>
              </a:solidFill>
              <a:latin typeface="Microsoft YaHei" panose="020B0503020204020204" pitchFamily="34" charset="-122"/>
              <a:ea typeface="Microsoft YaHei" panose="020B0503020204020204" pitchFamily="34" charset="-122"/>
            </a:endParaRPr>
          </a:p>
          <a:p>
            <a:pPr marL="685800" indent="-685800">
              <a:buFont typeface="Arial" panose="020B0604020202020204" pitchFamily="34" charset="0"/>
              <a:buChar char="•"/>
            </a:pPr>
            <a:r>
              <a:rPr lang="zh-CN" altLang="en-US" sz="4800" dirty="0">
                <a:solidFill>
                  <a:schemeClr val="bg1"/>
                </a:solidFill>
                <a:latin typeface="Microsoft YaHei" panose="020B0503020204020204" pitchFamily="34" charset="-122"/>
                <a:ea typeface="Microsoft YaHei" panose="020B0503020204020204" pitchFamily="34" charset="-122"/>
              </a:rPr>
              <a:t>部署活动</a:t>
            </a:r>
            <a:endParaRPr lang="en-US" altLang="zh-CN" sz="4800" dirty="0">
              <a:solidFill>
                <a:schemeClr val="bg1"/>
              </a:solidFill>
              <a:latin typeface="Microsoft YaHei" panose="020B0503020204020204" pitchFamily="34" charset="-122"/>
              <a:ea typeface="Microsoft YaHei" panose="020B0503020204020204" pitchFamily="34" charset="-122"/>
            </a:endParaRPr>
          </a:p>
          <a:p>
            <a:pPr marL="1143000" lvl="2" indent="-685800">
              <a:buFont typeface="Arial" panose="020B0604020202020204" pitchFamily="34" charset="0"/>
              <a:buChar char="•"/>
            </a:pPr>
            <a:r>
              <a:rPr lang="en" altLang="zh-CN" sz="4800" dirty="0">
                <a:solidFill>
                  <a:schemeClr val="bg1"/>
                </a:solidFill>
                <a:latin typeface="Microsoft YaHei" panose="020B0503020204020204" pitchFamily="34" charset="-122"/>
                <a:ea typeface="Microsoft YaHei" panose="020B0503020204020204" pitchFamily="34" charset="-122"/>
              </a:rPr>
              <a:t>Release Engineering Team</a:t>
            </a:r>
            <a:r>
              <a:rPr lang="zh-CN" altLang="en-US" sz="4800" dirty="0">
                <a:solidFill>
                  <a:schemeClr val="bg1"/>
                </a:solidFill>
                <a:latin typeface="Microsoft YaHei" panose="020B0503020204020204" pitchFamily="34" charset="-122"/>
                <a:ea typeface="Microsoft YaHei" panose="020B0503020204020204" pitchFamily="34" charset="-122"/>
              </a:rPr>
              <a:t> </a:t>
            </a:r>
            <a:r>
              <a:rPr lang="zh-CN" altLang="en-US" sz="3200" b="1" dirty="0">
                <a:solidFill>
                  <a:srgbClr val="FFC000"/>
                </a:solidFill>
                <a:latin typeface="微软雅黑" panose="020B0503020204020204" pitchFamily="34" charset="-122"/>
                <a:ea typeface="微软雅黑" panose="020B0503020204020204" pitchFamily="34" charset="-122"/>
              </a:rPr>
              <a:t>发布工程师团队</a:t>
            </a:r>
            <a:endParaRPr lang="en-US" altLang="zh-CN" sz="3200" b="1" dirty="0">
              <a:solidFill>
                <a:srgbClr val="FFC000"/>
              </a:solidFill>
              <a:latin typeface="微软雅黑" panose="020B0503020204020204" pitchFamily="34" charset="-122"/>
              <a:ea typeface="微软雅黑" panose="020B0503020204020204" pitchFamily="34" charset="-122"/>
            </a:endParaRPr>
          </a:p>
          <a:p>
            <a:pPr marL="1143000" lvl="2" indent="-685800">
              <a:buFont typeface="Arial" panose="020B0604020202020204" pitchFamily="34" charset="0"/>
              <a:buChar char="•"/>
            </a:pPr>
            <a:r>
              <a:rPr lang="en" altLang="zh-CN" sz="4800" dirty="0">
                <a:solidFill>
                  <a:schemeClr val="bg1"/>
                </a:solidFill>
                <a:latin typeface="Microsoft YaHei" panose="020B0503020204020204" pitchFamily="34" charset="-122"/>
                <a:ea typeface="Microsoft YaHei" panose="020B0503020204020204" pitchFamily="34" charset="-122"/>
              </a:rPr>
              <a:t>Android</a:t>
            </a:r>
          </a:p>
          <a:p>
            <a:pPr marL="1143000" lvl="2" indent="-685800">
              <a:buFont typeface="Arial" panose="020B0604020202020204" pitchFamily="34" charset="0"/>
              <a:buChar char="•"/>
            </a:pPr>
            <a:r>
              <a:rPr lang="en" altLang="zh-CN" sz="4800" dirty="0">
                <a:solidFill>
                  <a:schemeClr val="bg1"/>
                </a:solidFill>
                <a:latin typeface="Microsoft YaHei" panose="020B0503020204020204" pitchFamily="34" charset="-122"/>
                <a:ea typeface="Microsoft YaHei" panose="020B0503020204020204" pitchFamily="34" charset="-122"/>
              </a:rPr>
              <a:t>IOS</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	</a:t>
            </a:r>
          </a:p>
          <a:p>
            <a:endParaRPr lang="en-US" altLang="zh-CN" sz="48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164980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GB" sz="6000" dirty="0"/>
              <a:t>开发</a:t>
            </a:r>
            <a:r>
              <a:rPr lang="zh-CN" altLang="en-US" sz="6000" dirty="0"/>
              <a:t>活动</a:t>
            </a:r>
          </a:p>
        </p:txBody>
      </p:sp>
      <p:sp>
        <p:nvSpPr>
          <p:cNvPr id="4" name="矩形 3"/>
          <p:cNvSpPr/>
          <p:nvPr/>
        </p:nvSpPr>
        <p:spPr>
          <a:xfrm>
            <a:off x="1289050" y="2606675"/>
            <a:ext cx="17526000" cy="7478970"/>
          </a:xfrm>
          <a:prstGeom prst="rect">
            <a:avLst/>
          </a:prstGeom>
        </p:spPr>
        <p:txBody>
          <a:bodyPr wrap="square">
            <a:spAutoFit/>
          </a:bodyPr>
          <a:lstStyle/>
          <a:p>
            <a:r>
              <a:rPr lang="zh-CN" altLang="en-US" sz="4000" dirty="0">
                <a:solidFill>
                  <a:schemeClr val="bg1"/>
                </a:solidFill>
                <a:latin typeface="Microsoft YaHei" panose="020B0503020204020204" pitchFamily="34" charset="-122"/>
                <a:ea typeface="Microsoft YaHei" panose="020B0503020204020204" pitchFamily="34" charset="-122"/>
              </a:rPr>
              <a:t>移动设备的开发活动与基于云的软件之间没有区别</a:t>
            </a:r>
          </a:p>
          <a:p>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Gatekeeper</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zh-CN" altLang="en-US" sz="4000" dirty="0">
                <a:solidFill>
                  <a:schemeClr val="bg1"/>
                </a:solidFill>
                <a:latin typeface="Microsoft YaHei" panose="020B0503020204020204" pitchFamily="34" charset="-122"/>
                <a:ea typeface="Microsoft YaHei" panose="020B0503020204020204" pitchFamily="34" charset="-122"/>
              </a:rPr>
              <a:t>提供了动态地从服务器端打开或关闭移动端功能，即使在客户手中的设备上</a:t>
            </a:r>
            <a:endParaRPr lang="en-US" altLang="zh-CN" sz="4000" dirty="0">
              <a:solidFill>
                <a:schemeClr val="bg1"/>
              </a:solidFill>
              <a:latin typeface="Microsoft YaHei" panose="020B0503020204020204" pitchFamily="34" charset="-122"/>
              <a:ea typeface="Microsoft YaHei" panose="020B0503020204020204" pitchFamily="34" charset="-122"/>
            </a:endParaRPr>
          </a:p>
          <a:p>
            <a:endParaRPr lang="en-US" altLang="zh-CN" sz="4000" dirty="0">
              <a:solidFill>
                <a:schemeClr val="bg1"/>
              </a:solidFill>
              <a:latin typeface="Microsoft YaHei" panose="020B0503020204020204" pitchFamily="34" charset="-122"/>
              <a:ea typeface="Microsoft YaHei" panose="020B0503020204020204" pitchFamily="34" charset="-122"/>
            </a:endParaRPr>
          </a:p>
          <a:p>
            <a:r>
              <a:rPr lang="zh-CN" altLang="en-US" sz="4000" dirty="0">
                <a:solidFill>
                  <a:schemeClr val="bg1"/>
                </a:solidFill>
                <a:latin typeface="Microsoft YaHei" panose="020B0503020204020204" pitchFamily="34" charset="-122"/>
                <a:ea typeface="Microsoft YaHei" panose="020B0503020204020204" pitchFamily="34" charset="-122"/>
              </a:rPr>
              <a:t>用于逐步打开有针对性的方式，例如：通过定位操作系统，特定的操作系统版本版本，硬件设备类型，特定的硬件设备型号，国家</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地区，语言环境等</a:t>
            </a:r>
          </a:p>
          <a:p>
            <a:endParaRPr lang="zh-CN" altLang="en-US" sz="4000" dirty="0">
              <a:solidFill>
                <a:schemeClr val="bg1"/>
              </a:solidFill>
              <a:latin typeface="Microsoft YaHei" panose="020B0503020204020204" pitchFamily="34" charset="-122"/>
              <a:ea typeface="Microsoft YaHei" panose="020B0503020204020204" pitchFamily="34" charset="-122"/>
            </a:endParaRPr>
          </a:p>
          <a:p>
            <a:endParaRPr lang="zh-CN" altLang="en-US"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846659"/>
          </a:xfrm>
        </p:spPr>
        <p:txBody>
          <a:bodyPr wrap="square" lIns="0" tIns="0" rIns="0" bIns="0">
            <a:spAutoFit/>
          </a:bodyPr>
          <a:lstStyle/>
          <a:p>
            <a:r>
              <a:rPr lang="zh-CN" altLang="en-GB" sz="6000" dirty="0"/>
              <a:t>发布</a:t>
            </a:r>
            <a:r>
              <a:rPr lang="zh-CN" altLang="en-US" sz="6000" dirty="0"/>
              <a:t>工程师团队</a:t>
            </a:r>
            <a:r>
              <a:rPr lang="en-US" altLang="zh-CN" sz="6000" dirty="0"/>
              <a:t> (</a:t>
            </a:r>
            <a:r>
              <a:rPr lang="en-US" altLang="zh-CN" sz="6000" dirty="0" err="1"/>
              <a:t>RelEng</a:t>
            </a:r>
            <a:r>
              <a:rPr lang="en-US" altLang="zh-CN" sz="6000" dirty="0"/>
              <a:t> )</a:t>
            </a:r>
            <a:br>
              <a:rPr lang="en-GB" altLang="zh-CN" sz="6000" dirty="0"/>
            </a:br>
            <a:endParaRPr lang="zh-CN" altLang="en-US" sz="6000" dirty="0"/>
          </a:p>
        </p:txBody>
      </p:sp>
      <p:sp>
        <p:nvSpPr>
          <p:cNvPr id="3" name="矩形 2"/>
          <p:cNvSpPr/>
          <p:nvPr/>
        </p:nvSpPr>
        <p:spPr>
          <a:xfrm>
            <a:off x="1289050" y="3216275"/>
            <a:ext cx="17526000" cy="5016758"/>
          </a:xfrm>
          <a:prstGeom prst="rect">
            <a:avLst/>
          </a:prstGeom>
        </p:spPr>
        <p:txBody>
          <a:bodyPr wrap="square">
            <a:spAutoFit/>
          </a:bodyPr>
          <a:lstStyle/>
          <a:p>
            <a:r>
              <a:rPr lang="zh-CN" altLang="en-US" sz="4000" dirty="0">
                <a:solidFill>
                  <a:schemeClr val="bg1"/>
                </a:solidFill>
                <a:latin typeface="Microsoft YaHei" panose="020B0503020204020204" pitchFamily="34" charset="-122"/>
                <a:ea typeface="Microsoft YaHei" panose="020B0503020204020204" pitchFamily="34" charset="-122"/>
              </a:rPr>
              <a:t>大约是十个人左右，高级产品开发人员会不断借调，开发人员和</a:t>
            </a:r>
            <a:r>
              <a:rPr lang="en-US" altLang="zh-CN" sz="4000" dirty="0" err="1">
                <a:solidFill>
                  <a:schemeClr val="bg1"/>
                </a:solidFill>
                <a:latin typeface="Microsoft YaHei" panose="020B0503020204020204" pitchFamily="34" charset="-122"/>
                <a:ea typeface="Microsoft YaHei" panose="020B0503020204020204" pitchFamily="34" charset="-122"/>
              </a:rPr>
              <a:t>RelEng</a:t>
            </a:r>
            <a:r>
              <a:rPr lang="zh-CN" altLang="en-US" sz="4000" dirty="0">
                <a:solidFill>
                  <a:schemeClr val="bg1"/>
                </a:solidFill>
                <a:latin typeface="Microsoft YaHei" panose="020B0503020204020204" pitchFamily="34" charset="-122"/>
                <a:ea typeface="Microsoft YaHei" panose="020B0503020204020204" pitchFamily="34" charset="-122"/>
              </a:rPr>
              <a:t>之间</a:t>
            </a:r>
            <a:endParaRPr lang="en-US" altLang="zh-CN" sz="4000" dirty="0">
              <a:solidFill>
                <a:schemeClr val="bg1"/>
              </a:solidFill>
              <a:latin typeface="Microsoft YaHei" panose="020B0503020204020204" pitchFamily="34" charset="-122"/>
              <a:ea typeface="Microsoft YaHei" panose="020B0503020204020204" pitchFamily="34" charset="-122"/>
            </a:endParaRPr>
          </a:p>
          <a:p>
            <a:endParaRPr lang="en-US" altLang="zh-CN" sz="4000" dirty="0">
              <a:solidFill>
                <a:schemeClr val="bg1"/>
              </a:solidFill>
              <a:latin typeface="Microsoft YaHei" panose="020B0503020204020204" pitchFamily="34" charset="-122"/>
              <a:ea typeface="Microsoft YaHei" panose="020B0503020204020204" pitchFamily="34" charset="-122"/>
            </a:endParaRPr>
          </a:p>
          <a:p>
            <a:r>
              <a:rPr lang="zh-CN" altLang="en-US" sz="4000" dirty="0">
                <a:solidFill>
                  <a:schemeClr val="bg1"/>
                </a:solidFill>
                <a:latin typeface="Microsoft YaHei" panose="020B0503020204020204" pitchFamily="34" charset="-122"/>
                <a:ea typeface="Microsoft YaHei" panose="020B0503020204020204" pitchFamily="34" charset="-122"/>
              </a:rPr>
              <a:t>建立合作关系，便于了解发布流程中的流量、痛点等等，发现效率低下的问题，</a:t>
            </a:r>
            <a:endParaRPr lang="en-US" altLang="zh-CN" sz="4000" dirty="0">
              <a:solidFill>
                <a:schemeClr val="bg1"/>
              </a:solidFill>
              <a:latin typeface="Microsoft YaHei" panose="020B0503020204020204" pitchFamily="34" charset="-122"/>
              <a:ea typeface="Microsoft YaHei" panose="020B0503020204020204" pitchFamily="34" charset="-122"/>
            </a:endParaRPr>
          </a:p>
          <a:p>
            <a:endParaRPr lang="en-US" altLang="zh-CN" sz="4000" dirty="0">
              <a:solidFill>
                <a:schemeClr val="bg1"/>
              </a:solidFill>
              <a:latin typeface="Microsoft YaHei" panose="020B0503020204020204" pitchFamily="34" charset="-122"/>
              <a:ea typeface="Microsoft YaHei" panose="020B0503020204020204" pitchFamily="34" charset="-122"/>
            </a:endParaRPr>
          </a:p>
          <a:p>
            <a:r>
              <a:rPr lang="zh-CN" altLang="en-US" sz="4000" dirty="0">
                <a:solidFill>
                  <a:schemeClr val="bg1"/>
                </a:solidFill>
                <a:latin typeface="Microsoft YaHei" panose="020B0503020204020204" pitchFamily="34" charset="-122"/>
                <a:ea typeface="Microsoft YaHei" panose="020B0503020204020204" pitchFamily="34" charset="-122"/>
              </a:rPr>
              <a:t>优化</a:t>
            </a:r>
            <a:r>
              <a:rPr lang="en-US" altLang="zh-CN" sz="4000" dirty="0" err="1">
                <a:solidFill>
                  <a:schemeClr val="bg1"/>
                </a:solidFill>
                <a:latin typeface="Microsoft YaHei" panose="020B0503020204020204" pitchFamily="34" charset="-122"/>
                <a:ea typeface="Microsoft YaHei" panose="020B0503020204020204" pitchFamily="34" charset="-122"/>
              </a:rPr>
              <a:t>RelEng</a:t>
            </a:r>
            <a:r>
              <a:rPr lang="zh-CN" altLang="en-US" sz="4000" dirty="0">
                <a:solidFill>
                  <a:schemeClr val="bg1"/>
                </a:solidFill>
                <a:latin typeface="Microsoft YaHei" panose="020B0503020204020204" pitchFamily="34" charset="-122"/>
                <a:ea typeface="Microsoft YaHei" panose="020B0503020204020204" pitchFamily="34" charset="-122"/>
              </a:rPr>
              <a:t>的工具，将流程进一步简化和自动化</a:t>
            </a:r>
            <a:endParaRPr lang="en-US"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US" altLang="en-US" sz="6000" dirty="0" err="1"/>
              <a:t>i</a:t>
            </a:r>
            <a:r>
              <a:rPr lang="en-GB" altLang="zh-CN" sz="6000" dirty="0"/>
              <a:t>OS </a:t>
            </a:r>
            <a:r>
              <a:rPr lang="zh-CN" altLang="en-US" sz="6000" dirty="0"/>
              <a:t>部署活动</a:t>
            </a:r>
          </a:p>
        </p:txBody>
      </p:sp>
      <p:sp>
        <p:nvSpPr>
          <p:cNvPr id="4" name="矩形 3"/>
          <p:cNvSpPr/>
          <p:nvPr/>
        </p:nvSpPr>
        <p:spPr>
          <a:xfrm>
            <a:off x="1289050" y="2606675"/>
            <a:ext cx="17526000" cy="6463308"/>
          </a:xfrm>
          <a:prstGeom prst="rect">
            <a:avLst/>
          </a:prstGeom>
        </p:spPr>
        <p:txBody>
          <a:bodyPr wrap="square">
            <a:spAutoFit/>
          </a:bodyPr>
          <a:lstStyle/>
          <a:p>
            <a:r>
              <a:rPr lang="zh-CN" altLang="en-GB" sz="4000" dirty="0">
                <a:solidFill>
                  <a:schemeClr val="bg1"/>
                </a:solidFill>
                <a:latin typeface="Microsoft YaHei" panose="020B0503020204020204" pitchFamily="34" charset="-122"/>
                <a:ea typeface="Microsoft YaHei" panose="020B0503020204020204" pitchFamily="34" charset="-122"/>
              </a:rPr>
              <a:t>每</a:t>
            </a:r>
            <a:r>
              <a:rPr lang="zh-CN" altLang="en-US" sz="4000" dirty="0">
                <a:solidFill>
                  <a:schemeClr val="bg1"/>
                </a:solidFill>
                <a:latin typeface="Microsoft YaHei" panose="020B0503020204020204" pitchFamily="34" charset="-122"/>
                <a:ea typeface="Microsoft YaHei" panose="020B0503020204020204" pitchFamily="34" charset="-122"/>
              </a:rPr>
              <a:t>隔一周的周五</a:t>
            </a:r>
            <a:r>
              <a:rPr lang="zh-CN" altLang="en-GB" sz="4000" dirty="0">
                <a:solidFill>
                  <a:schemeClr val="bg1"/>
                </a:solidFill>
                <a:latin typeface="Microsoft YaHei" panose="020B0503020204020204" pitchFamily="34" charset="-122"/>
                <a:ea typeface="Microsoft YaHei" panose="020B0503020204020204" pitchFamily="34" charset="-122"/>
              </a:rPr>
              <a:t>下午</a:t>
            </a:r>
            <a:r>
              <a:rPr lang="en-US" altLang="zh-CN" sz="4000" dirty="0">
                <a:solidFill>
                  <a:schemeClr val="bg1"/>
                </a:solidFill>
                <a:latin typeface="Microsoft YaHei" panose="020B0503020204020204" pitchFamily="34" charset="-122"/>
                <a:ea typeface="Microsoft YaHei" panose="020B0503020204020204" pitchFamily="34" charset="-122"/>
              </a:rPr>
              <a:t>6</a:t>
            </a:r>
            <a:r>
              <a:rPr lang="zh-CN" altLang="en-US" sz="4000" dirty="0">
                <a:solidFill>
                  <a:schemeClr val="bg1"/>
                </a:solidFill>
                <a:latin typeface="Microsoft YaHei" panose="020B0503020204020204" pitchFamily="34" charset="-122"/>
                <a:ea typeface="Microsoft YaHei" panose="020B0503020204020204" pitchFamily="34" charset="-122"/>
              </a:rPr>
              <a:t>点发布，发布后</a:t>
            </a:r>
            <a:r>
              <a:rPr lang="en-US" altLang="zh-CN" sz="4000" dirty="0">
                <a:solidFill>
                  <a:schemeClr val="bg1"/>
                </a:solidFill>
                <a:latin typeface="Microsoft YaHei" panose="020B0503020204020204" pitchFamily="34" charset="-122"/>
                <a:ea typeface="Microsoft YaHei" panose="020B0503020204020204" pitchFamily="34" charset="-122"/>
              </a:rPr>
              <a:t>5</a:t>
            </a:r>
            <a:r>
              <a:rPr lang="zh-CN" altLang="en-US" sz="4000" dirty="0">
                <a:solidFill>
                  <a:schemeClr val="bg1"/>
                </a:solidFill>
                <a:latin typeface="Microsoft YaHei" panose="020B0503020204020204" pitchFamily="34" charset="-122"/>
                <a:ea typeface="Microsoft YaHei" panose="020B0503020204020204" pitchFamily="34" charset="-122"/>
              </a:rPr>
              <a:t>天的稳定期</a:t>
            </a:r>
            <a:endParaRPr lang="en-US"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zh-CN" altLang="en-GB" sz="4000" dirty="0">
                <a:solidFill>
                  <a:schemeClr val="bg1"/>
                </a:solidFill>
                <a:latin typeface="Microsoft YaHei" panose="020B0503020204020204" pitchFamily="34" charset="-122"/>
                <a:ea typeface="Microsoft YaHei" panose="020B0503020204020204" pitchFamily="34" charset="-122"/>
              </a:rPr>
              <a:t>开发</a:t>
            </a:r>
            <a:r>
              <a:rPr lang="zh-CN" altLang="en-US" sz="4000" dirty="0">
                <a:solidFill>
                  <a:schemeClr val="bg1"/>
                </a:solidFill>
                <a:latin typeface="Microsoft YaHei" panose="020B0503020204020204" pitchFamily="34" charset="-122"/>
                <a:ea typeface="Microsoft YaHei" panose="020B0503020204020204" pitchFamily="34" charset="-122"/>
              </a:rPr>
              <a:t>人员解决问题，并向</a:t>
            </a:r>
            <a:r>
              <a:rPr lang="en-US" altLang="zh-CN" sz="4000" dirty="0" err="1">
                <a:solidFill>
                  <a:schemeClr val="bg1"/>
                </a:solidFill>
                <a:latin typeface="Microsoft YaHei" panose="020B0503020204020204" pitchFamily="34" charset="-122"/>
                <a:ea typeface="Microsoft YaHei" panose="020B0503020204020204" pitchFamily="34" charset="-122"/>
              </a:rPr>
              <a:t>RelEng</a:t>
            </a:r>
            <a:r>
              <a:rPr lang="zh-CN" altLang="en-GB" sz="4000" dirty="0">
                <a:solidFill>
                  <a:schemeClr val="bg1"/>
                </a:solidFill>
                <a:latin typeface="Microsoft YaHei" panose="020B0503020204020204" pitchFamily="34" charset="-122"/>
                <a:ea typeface="Microsoft YaHei" panose="020B0503020204020204" pitchFamily="34" charset="-122"/>
              </a:rPr>
              <a:t>申请</a:t>
            </a:r>
            <a:r>
              <a:rPr lang="zh-CN" altLang="en-US" sz="4000" dirty="0">
                <a:solidFill>
                  <a:schemeClr val="bg1"/>
                </a:solidFill>
                <a:latin typeface="Microsoft YaHei" panose="020B0503020204020204" pitchFamily="34" charset="-122"/>
                <a:ea typeface="Microsoft YaHei" panose="020B0503020204020204" pitchFamily="34" charset="-122"/>
              </a:rPr>
              <a:t>合并，必须说明为什么要进行更新</a:t>
            </a:r>
          </a:p>
          <a:p>
            <a:r>
              <a:rPr lang="zh-CN" altLang="en-US" sz="4000" dirty="0">
                <a:solidFill>
                  <a:schemeClr val="bg1"/>
                </a:solidFill>
                <a:latin typeface="Microsoft YaHei" panose="020B0503020204020204" pitchFamily="34" charset="-122"/>
                <a:ea typeface="Microsoft YaHei" panose="020B0503020204020204" pitchFamily="34" charset="-122"/>
              </a:rPr>
              <a:t>合并到</a:t>
            </a:r>
            <a:r>
              <a:rPr lang="en" altLang="zh-CN" sz="4000" dirty="0">
                <a:solidFill>
                  <a:schemeClr val="bg1"/>
                </a:solidFill>
                <a:latin typeface="Microsoft YaHei" panose="020B0503020204020204" pitchFamily="34" charset="-122"/>
                <a:ea typeface="Microsoft YaHei" panose="020B0503020204020204" pitchFamily="34" charset="-122"/>
              </a:rPr>
              <a:t>Release</a:t>
            </a:r>
            <a:r>
              <a:rPr lang="zh-CN" altLang="en-US" sz="4000" dirty="0">
                <a:solidFill>
                  <a:schemeClr val="bg1"/>
                </a:solidFill>
                <a:latin typeface="Microsoft YaHei" panose="020B0503020204020204" pitchFamily="34" charset="-122"/>
                <a:ea typeface="Microsoft YaHei" panose="020B0503020204020204" pitchFamily="34" charset="-122"/>
              </a:rPr>
              <a:t>分支中。合并可能被拒绝，如：过多依赖</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超过</a:t>
            </a:r>
            <a:r>
              <a:rPr lang="en-US" altLang="zh-CN" sz="4000" dirty="0">
                <a:solidFill>
                  <a:schemeClr val="bg1"/>
                </a:solidFill>
                <a:latin typeface="Microsoft YaHei" panose="020B0503020204020204" pitchFamily="34" charset="-122"/>
                <a:ea typeface="Microsoft YaHei" panose="020B0503020204020204" pitchFamily="34" charset="-122"/>
              </a:rPr>
              <a:t>5</a:t>
            </a:r>
            <a:r>
              <a:rPr lang="zh-CN" altLang="en-US" sz="4000" dirty="0">
                <a:solidFill>
                  <a:schemeClr val="bg1"/>
                </a:solidFill>
                <a:latin typeface="Microsoft YaHei" panose="020B0503020204020204" pitchFamily="34" charset="-122"/>
                <a:ea typeface="Microsoft YaHei" panose="020B0503020204020204" pitchFamily="34" charset="-122"/>
              </a:rPr>
              <a:t>个</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、核心组件</a:t>
            </a:r>
            <a:endParaRPr lang="en-US" altLang="zh-CN" sz="4000" dirty="0">
              <a:solidFill>
                <a:schemeClr val="bg1"/>
              </a:solidFill>
              <a:latin typeface="Microsoft YaHei" panose="020B0503020204020204" pitchFamily="34" charset="-122"/>
              <a:ea typeface="Microsoft YaHei" panose="020B0503020204020204" pitchFamily="34" charset="-122"/>
            </a:endParaRPr>
          </a:p>
          <a:p>
            <a:endParaRPr lang="en-US" altLang="zh-CN" sz="4000" dirty="0">
              <a:solidFill>
                <a:schemeClr val="bg1"/>
              </a:solidFill>
              <a:latin typeface="Microsoft YaHei" panose="020B0503020204020204" pitchFamily="34" charset="-122"/>
              <a:ea typeface="Microsoft YaHei" panose="020B0503020204020204" pitchFamily="34" charset="-122"/>
            </a:endParaRPr>
          </a:p>
          <a:p>
            <a:endParaRPr lang="zh-CN" altLang="en-US"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0A313EE8-7454-C948-9F57-52AB0573C848}"/>
              </a:ext>
            </a:extLst>
          </p:cNvPr>
          <p:cNvPicPr>
            <a:picLocks noChangeAspect="1"/>
          </p:cNvPicPr>
          <p:nvPr/>
        </p:nvPicPr>
        <p:blipFill>
          <a:blip r:embed="rId3"/>
          <a:stretch>
            <a:fillRect/>
          </a:stretch>
        </p:blipFill>
        <p:spPr>
          <a:xfrm>
            <a:off x="3041650" y="5317111"/>
            <a:ext cx="13411200" cy="6144639"/>
          </a:xfrm>
          <a:prstGeom prst="rect">
            <a:avLst/>
          </a:prstGeom>
        </p:spPr>
      </p:pic>
    </p:spTree>
    <p:extLst>
      <p:ext uri="{BB962C8B-B14F-4D97-AF65-F5344CB8AC3E}">
        <p14:creationId xmlns:p14="http://schemas.microsoft.com/office/powerpoint/2010/main" val="17482225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Android </a:t>
            </a:r>
            <a:r>
              <a:rPr lang="zh-CN" altLang="en-US" sz="6000" dirty="0"/>
              <a:t>部署活动</a:t>
            </a:r>
          </a:p>
        </p:txBody>
      </p:sp>
      <p:sp>
        <p:nvSpPr>
          <p:cNvPr id="4" name="矩形 3"/>
          <p:cNvSpPr/>
          <p:nvPr/>
        </p:nvSpPr>
        <p:spPr>
          <a:xfrm>
            <a:off x="1212850" y="2666802"/>
            <a:ext cx="17526000" cy="4616648"/>
          </a:xfrm>
          <a:prstGeom prst="rect">
            <a:avLst/>
          </a:prstGeom>
        </p:spPr>
        <p:txBody>
          <a:bodyPr wrap="square">
            <a:spAutoFit/>
          </a:bodyPr>
          <a:lstStyle/>
          <a:p>
            <a:r>
              <a:rPr lang="en-GB" altLang="zh-CN" sz="4000" dirty="0">
                <a:solidFill>
                  <a:schemeClr val="bg1"/>
                </a:solidFill>
                <a:latin typeface="Microsoft YaHei" panose="020B0503020204020204" pitchFamily="34" charset="-122"/>
                <a:ea typeface="Microsoft YaHei" panose="020B0503020204020204" pitchFamily="34" charset="-122"/>
              </a:rPr>
              <a:t>branches are cut</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GB" altLang="zh-CN" sz="4000" dirty="0">
                <a:solidFill>
                  <a:schemeClr val="bg1"/>
                </a:solidFill>
                <a:latin typeface="Microsoft YaHei" panose="020B0503020204020204" pitchFamily="34" charset="-122"/>
                <a:ea typeface="Microsoft YaHei" panose="020B0503020204020204" pitchFamily="34" charset="-122"/>
              </a:rPr>
              <a:t>at a 1-week cadence rather than a 2-week cadence </a:t>
            </a: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first only 20%, then 50%, and finally 100% </a:t>
            </a: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releases Alpha and Beta versions of the app </a:t>
            </a:r>
          </a:p>
          <a:p>
            <a:r>
              <a:rPr lang="en-GB" altLang="zh-CN" sz="4000" dirty="0">
                <a:solidFill>
                  <a:schemeClr val="bg1"/>
                </a:solidFill>
                <a:latin typeface="Microsoft YaHei" panose="020B0503020204020204" pitchFamily="34" charset="-122"/>
                <a:ea typeface="Microsoft YaHei" panose="020B0503020204020204" pitchFamily="34" charset="-122"/>
              </a:rPr>
              <a:t> </a:t>
            </a: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GB" sz="6000" dirty="0"/>
              <a:t>三</a:t>
            </a:r>
            <a:r>
              <a:rPr lang="zh-CN" altLang="en-US" sz="6000" dirty="0"/>
              <a:t>：</a:t>
            </a:r>
            <a:r>
              <a:rPr lang="en-GB" altLang="zh-CN" sz="6000" dirty="0"/>
              <a:t> </a:t>
            </a:r>
            <a:r>
              <a:rPr lang="zh-CN" altLang="en-GB" sz="6000" dirty="0"/>
              <a:t>收集</a:t>
            </a:r>
            <a:r>
              <a:rPr lang="zh-CN" altLang="en-US" sz="6000" dirty="0"/>
              <a:t>收据</a:t>
            </a:r>
            <a:endParaRPr lang="zh-CN" altLang="en-GB" sz="6000" dirty="0"/>
          </a:p>
        </p:txBody>
      </p:sp>
      <p:sp>
        <p:nvSpPr>
          <p:cNvPr id="3" name="矩形 2"/>
          <p:cNvSpPr/>
          <p:nvPr/>
        </p:nvSpPr>
        <p:spPr>
          <a:xfrm>
            <a:off x="1289050" y="2759075"/>
            <a:ext cx="17526000" cy="7571303"/>
          </a:xfrm>
          <a:prstGeom prst="rect">
            <a:avLst/>
          </a:prstGeom>
        </p:spPr>
        <p:txBody>
          <a:bodyPr wrap="square">
            <a:spAutoFit/>
          </a:bodyPr>
          <a:lstStyle/>
          <a:p>
            <a:pPr marL="571500" indent="-571500">
              <a:buFont typeface="Arial" panose="020B060402020209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Revision-control system records </a:t>
            </a:r>
            <a:r>
              <a:rPr lang="zh-CN" altLang="en-GB" sz="3200" b="1" dirty="0">
                <a:solidFill>
                  <a:srgbClr val="FFC000"/>
                </a:solidFill>
                <a:latin typeface="微软雅黑" panose="020B0503020204020204" pitchFamily="34" charset="-122"/>
                <a:ea typeface="微软雅黑" panose="020B0503020204020204" pitchFamily="34" charset="-122"/>
              </a:rPr>
              <a:t>版本</a:t>
            </a:r>
            <a:r>
              <a:rPr lang="zh-CN" altLang="en-US" sz="3200" b="1" dirty="0">
                <a:solidFill>
                  <a:srgbClr val="FFC000"/>
                </a:solidFill>
                <a:latin typeface="微软雅黑" panose="020B0503020204020204" pitchFamily="34" charset="-122"/>
                <a:ea typeface="微软雅黑" panose="020B0503020204020204" pitchFamily="34" charset="-122"/>
              </a:rPr>
              <a:t>控制系统记录</a:t>
            </a:r>
            <a:r>
              <a:rPr lang="en-GB" altLang="zh-CN" sz="3200" b="1" dirty="0">
                <a:solidFill>
                  <a:srgbClr val="FFC000"/>
                </a:solidFill>
                <a:latin typeface="微软雅黑" panose="020B0503020204020204" pitchFamily="34" charset="-122"/>
                <a:ea typeface="微软雅黑" panose="020B0503020204020204" pitchFamily="34" charset="-122"/>
              </a:rPr>
              <a:t>. </a:t>
            </a:r>
          </a:p>
          <a:p>
            <a:pPr marL="571500" indent="-571500">
              <a:buFont typeface="Arial" panose="020B060402020209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Crash database </a:t>
            </a:r>
            <a:r>
              <a:rPr lang="zh-CN" altLang="en-US" sz="4000" dirty="0">
                <a:solidFill>
                  <a:schemeClr val="bg1"/>
                </a:solidFill>
                <a:latin typeface="Microsoft YaHei" panose="020B0503020204020204" pitchFamily="34" charset="-122"/>
                <a:ea typeface="Microsoft YaHei" panose="020B0503020204020204" pitchFamily="34" charset="-122"/>
              </a:rPr>
              <a:t> </a:t>
            </a:r>
            <a:r>
              <a:rPr lang="zh-CN" altLang="en-GB" sz="3200" b="1" dirty="0">
                <a:solidFill>
                  <a:srgbClr val="FFC000"/>
                </a:solidFill>
                <a:latin typeface="微软雅黑" panose="020B0503020204020204" pitchFamily="34" charset="-122"/>
                <a:ea typeface="微软雅黑" panose="020B0503020204020204" pitchFamily="34" charset="-122"/>
              </a:rPr>
              <a:t>崩溃</a:t>
            </a:r>
            <a:r>
              <a:rPr lang="zh-CN" altLang="en-US" sz="3200" b="1" dirty="0">
                <a:solidFill>
                  <a:srgbClr val="FFC000"/>
                </a:solidFill>
                <a:latin typeface="微软雅黑" panose="020B0503020204020204" pitchFamily="34" charset="-122"/>
                <a:ea typeface="微软雅黑" panose="020B0503020204020204" pitchFamily="34" charset="-122"/>
              </a:rPr>
              <a:t>数据库</a:t>
            </a:r>
            <a:r>
              <a:rPr lang="en-GB" altLang="zh-CN" sz="3200" b="1" dirty="0">
                <a:solidFill>
                  <a:srgbClr val="FFC000"/>
                </a:solidFill>
                <a:latin typeface="微软雅黑" panose="020B0503020204020204" pitchFamily="34" charset="-122"/>
                <a:ea typeface="微软雅黑" panose="020B0503020204020204" pitchFamily="34" charset="-122"/>
              </a:rPr>
              <a:t>. </a:t>
            </a:r>
          </a:p>
          <a:p>
            <a:pPr marL="571500" indent="-571500">
              <a:buFont typeface="Arial" panose="020B060402020209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Flytrap database </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GB" altLang="zh-CN" sz="4000" dirty="0">
                <a:solidFill>
                  <a:schemeClr val="bg1"/>
                </a:solidFill>
                <a:latin typeface="Microsoft YaHei" panose="020B0503020204020204" pitchFamily="34" charset="-122"/>
                <a:ea typeface="Microsoft YaHei" panose="020B0503020204020204" pitchFamily="34" charset="-122"/>
              </a:rPr>
              <a:t>Flytrap </a:t>
            </a:r>
            <a:r>
              <a:rPr lang="zh-CN" altLang="en-GB" sz="3200" b="1" dirty="0">
                <a:solidFill>
                  <a:srgbClr val="FFC000"/>
                </a:solidFill>
                <a:latin typeface="微软雅黑" panose="020B0503020204020204" pitchFamily="34" charset="-122"/>
                <a:ea typeface="微软雅黑" panose="020B0503020204020204" pitchFamily="34" charset="-122"/>
              </a:rPr>
              <a:t>数据库</a:t>
            </a:r>
            <a:r>
              <a:rPr lang="en-GB" altLang="zh-CN" sz="3200" b="1" dirty="0">
                <a:solidFill>
                  <a:srgbClr val="FFC000"/>
                </a:solidFill>
                <a:latin typeface="微软雅黑" panose="020B0503020204020204" pitchFamily="34" charset="-122"/>
                <a:ea typeface="微软雅黑" panose="020B0503020204020204" pitchFamily="34" charset="-122"/>
              </a:rPr>
              <a:t> </a:t>
            </a:r>
          </a:p>
          <a:p>
            <a:pPr marL="571500" indent="-571500">
              <a:buFont typeface="Arial" panose="020B060402020209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Tasks database</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 altLang="zh-CN" sz="4000" dirty="0">
                <a:solidFill>
                  <a:schemeClr val="bg1"/>
                </a:solidFill>
                <a:latin typeface="Microsoft YaHei" panose="020B0503020204020204" pitchFamily="34" charset="-122"/>
                <a:ea typeface="Microsoft YaHei" panose="020B0503020204020204" pitchFamily="34" charset="-122"/>
              </a:rPr>
              <a:t> </a:t>
            </a:r>
            <a:r>
              <a:rPr lang="zh-CN" altLang="en-GB" sz="3200" b="1" dirty="0">
                <a:solidFill>
                  <a:srgbClr val="FFC000"/>
                </a:solidFill>
                <a:latin typeface="微软雅黑" panose="020B0503020204020204" pitchFamily="34" charset="-122"/>
                <a:ea typeface="微软雅黑" panose="020B0503020204020204" pitchFamily="34" charset="-122"/>
              </a:rPr>
              <a:t>任务</a:t>
            </a:r>
            <a:r>
              <a:rPr lang="zh-CN" altLang="en-US" sz="3200" b="1" dirty="0">
                <a:solidFill>
                  <a:srgbClr val="FFC000"/>
                </a:solidFill>
                <a:latin typeface="微软雅黑" panose="020B0503020204020204" pitchFamily="34" charset="-122"/>
                <a:ea typeface="微软雅黑" panose="020B0503020204020204" pitchFamily="34" charset="-122"/>
              </a:rPr>
              <a:t>数据</a:t>
            </a:r>
            <a:r>
              <a:rPr lang="en-GB" altLang="zh-CN" sz="3200" b="1" dirty="0">
                <a:solidFill>
                  <a:srgbClr val="FFC000"/>
                </a:solidFill>
                <a:latin typeface="微软雅黑" panose="020B0503020204020204" pitchFamily="34" charset="-122"/>
                <a:ea typeface="微软雅黑" panose="020B0503020204020204" pitchFamily="34" charset="-122"/>
              </a:rPr>
              <a:t> </a:t>
            </a:r>
          </a:p>
          <a:p>
            <a:pPr marL="1028700" lvl="1" indent="-571500">
              <a:buFont typeface="Arial" panose="020B060402020209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Production issues database</a:t>
            </a:r>
            <a:r>
              <a:rPr lang="zh-CN" altLang="en-US" sz="4000" dirty="0">
                <a:solidFill>
                  <a:schemeClr val="bg1"/>
                </a:solidFill>
                <a:latin typeface="Microsoft YaHei" panose="020B0503020204020204" pitchFamily="34" charset="-122"/>
                <a:ea typeface="Microsoft YaHei" panose="020B0503020204020204" pitchFamily="34" charset="-122"/>
              </a:rPr>
              <a:t>  </a:t>
            </a:r>
            <a:r>
              <a:rPr lang="zh-CN" altLang="en-GB" sz="3200" b="1" dirty="0">
                <a:solidFill>
                  <a:srgbClr val="FFC000"/>
                </a:solidFill>
                <a:latin typeface="微软雅黑" panose="020B0503020204020204" pitchFamily="34" charset="-122"/>
                <a:ea typeface="微软雅黑" panose="020B0503020204020204" pitchFamily="34" charset="-122"/>
              </a:rPr>
              <a:t>生产</a:t>
            </a:r>
            <a:r>
              <a:rPr lang="zh-CN" altLang="en-US" sz="3200" b="1" dirty="0">
                <a:solidFill>
                  <a:srgbClr val="FFC000"/>
                </a:solidFill>
                <a:latin typeface="微软雅黑" panose="020B0503020204020204" pitchFamily="34" charset="-122"/>
                <a:ea typeface="微软雅黑" panose="020B0503020204020204" pitchFamily="34" charset="-122"/>
              </a:rPr>
              <a:t>问题数据库</a:t>
            </a:r>
            <a:endParaRPr lang="en-GB" altLang="zh-CN" sz="3200" b="1" dirty="0">
              <a:solidFill>
                <a:srgbClr val="FFC000"/>
              </a:solidFill>
              <a:latin typeface="微软雅黑" panose="020B0503020204020204" pitchFamily="34" charset="-122"/>
              <a:ea typeface="微软雅黑" panose="020B0503020204020204" pitchFamily="34" charset="-122"/>
            </a:endParaRPr>
          </a:p>
          <a:p>
            <a:pPr marL="1028700" lvl="1" indent="-571500">
              <a:buFont typeface="Arial" panose="020B060402020209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Daily Active People </a:t>
            </a:r>
            <a:r>
              <a:rPr lang="zh-CN" altLang="en-US" sz="4000" dirty="0">
                <a:solidFill>
                  <a:schemeClr val="bg1"/>
                </a:solidFill>
                <a:latin typeface="Microsoft YaHei" panose="020B0503020204020204" pitchFamily="34" charset="-122"/>
                <a:ea typeface="Microsoft YaHei" panose="020B0503020204020204" pitchFamily="34" charset="-122"/>
              </a:rPr>
              <a:t> </a:t>
            </a:r>
            <a:r>
              <a:rPr lang="zh-CN" altLang="en-GB" sz="3200" b="1" dirty="0">
                <a:solidFill>
                  <a:srgbClr val="FFC000"/>
                </a:solidFill>
                <a:latin typeface="微软雅黑" panose="020B0503020204020204" pitchFamily="34" charset="-122"/>
                <a:ea typeface="微软雅黑" panose="020B0503020204020204" pitchFamily="34" charset="-122"/>
              </a:rPr>
              <a:t>每日</a:t>
            </a:r>
            <a:r>
              <a:rPr lang="zh-CN" altLang="en-US" sz="3200" b="1" dirty="0">
                <a:solidFill>
                  <a:srgbClr val="FFC000"/>
                </a:solidFill>
                <a:latin typeface="微软雅黑" panose="020B0503020204020204" pitchFamily="34" charset="-122"/>
                <a:ea typeface="微软雅黑" panose="020B0503020204020204" pitchFamily="34" charset="-122"/>
              </a:rPr>
              <a:t>活跃用户</a:t>
            </a:r>
            <a:endParaRPr lang="en-GB" altLang="zh-CN" sz="3200" b="1" dirty="0">
              <a:solidFill>
                <a:srgbClr val="FFC000"/>
              </a:solidFill>
              <a:latin typeface="微软雅黑" panose="020B0503020204020204" pitchFamily="34" charset="-122"/>
              <a:ea typeface="微软雅黑" panose="020B0503020204020204" pitchFamily="34" charset="-122"/>
            </a:endParaRPr>
          </a:p>
          <a:p>
            <a:pPr marL="1028700" lvl="1"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Boiler room</a:t>
            </a:r>
            <a:r>
              <a:rPr lang="zh-CN" altLang="en-US" sz="4000" dirty="0">
                <a:solidFill>
                  <a:schemeClr val="bg1"/>
                </a:solidFill>
                <a:latin typeface="Microsoft YaHei" panose="020B0503020204020204" pitchFamily="34" charset="-122"/>
                <a:ea typeface="Microsoft YaHei" panose="020B0503020204020204" pitchFamily="34" charset="-122"/>
              </a:rPr>
              <a:t> </a:t>
            </a:r>
            <a:r>
              <a:rPr lang="zh-CN" altLang="en-US" sz="3200" b="1" dirty="0">
                <a:solidFill>
                  <a:srgbClr val="FFC000"/>
                </a:solidFill>
                <a:latin typeface="微软雅黑" panose="020B0503020204020204" pitchFamily="34" charset="-122"/>
                <a:ea typeface="微软雅黑" panose="020B0503020204020204" pitchFamily="34" charset="-122"/>
              </a:rPr>
              <a:t>锅炉房</a:t>
            </a:r>
            <a:endParaRPr lang="en-GB" altLang="zh-CN" sz="3200" b="1" dirty="0">
              <a:solidFill>
                <a:srgbClr val="FFC000"/>
              </a:solidFill>
              <a:latin typeface="微软雅黑" panose="020B0503020204020204" pitchFamily="34" charset="-122"/>
              <a:ea typeface="微软雅黑" panose="020B0503020204020204" pitchFamily="34" charset="-122"/>
            </a:endParaRPr>
          </a:p>
          <a:p>
            <a:pPr marL="1028700" lvl="1"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Source and configuration code</a:t>
            </a:r>
            <a:r>
              <a:rPr lang="zh-CN" altLang="en-US" sz="4000" dirty="0">
                <a:solidFill>
                  <a:schemeClr val="bg1"/>
                </a:solidFill>
                <a:latin typeface="Microsoft YaHei" panose="020B0503020204020204" pitchFamily="34" charset="-122"/>
                <a:ea typeface="Microsoft YaHei" panose="020B0503020204020204" pitchFamily="34" charset="-122"/>
              </a:rPr>
              <a:t> </a:t>
            </a:r>
            <a:r>
              <a:rPr lang="zh-CN" altLang="en-US" sz="3200" b="1" dirty="0">
                <a:solidFill>
                  <a:srgbClr val="FFC000"/>
                </a:solidFill>
                <a:latin typeface="微软雅黑" panose="020B0503020204020204" pitchFamily="34" charset="-122"/>
                <a:ea typeface="微软雅黑" panose="020B0503020204020204" pitchFamily="34" charset="-122"/>
              </a:rPr>
              <a:t>源代码和配置代码</a:t>
            </a:r>
            <a:endParaRPr lang="en-US" altLang="zh-CN" sz="3200" b="1" dirty="0">
              <a:solidFill>
                <a:srgbClr val="FFC000"/>
              </a:solidFill>
              <a:latin typeface="微软雅黑" panose="020B0503020204020204" pitchFamily="34" charset="-122"/>
              <a:ea typeface="微软雅黑" panose="020B0503020204020204" pitchFamily="34" charset="-122"/>
            </a:endParaRPr>
          </a:p>
          <a:p>
            <a:pPr marL="1028700" lvl="1" indent="-571500">
              <a:buFont typeface="Arial" panose="020B0604020202090204" pitchFamily="34" charset="0"/>
              <a:buChar char="•"/>
            </a:pPr>
            <a:r>
              <a:rPr lang="en-US" altLang="zh-CN" sz="3200" b="1" dirty="0">
                <a:solidFill>
                  <a:srgbClr val="FFC000"/>
                </a:solidFill>
                <a:latin typeface="微软雅黑" panose="020B0503020204020204" pitchFamily="34" charset="-122"/>
                <a:ea typeface="微软雅黑" panose="020B0503020204020204" pitchFamily="34" charset="-122"/>
              </a:rPr>
              <a:t>……………</a:t>
            </a:r>
            <a:endParaRPr lang="en-GB" altLang="zh-CN" sz="3200" b="1" dirty="0">
              <a:solidFill>
                <a:srgbClr val="FFC000"/>
              </a:solidFill>
              <a:latin typeface="微软雅黑" panose="020B0503020204020204" pitchFamily="34" charset="-122"/>
              <a:ea typeface="微软雅黑"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US" sz="6000" dirty="0"/>
              <a:t>四：</a:t>
            </a:r>
            <a:r>
              <a:rPr lang="zh-CN" altLang="en-GB" sz="6000" dirty="0"/>
              <a:t>测试</a:t>
            </a:r>
            <a:r>
              <a:rPr lang="en-GB" altLang="zh-CN" sz="6000" dirty="0"/>
              <a:t> </a:t>
            </a:r>
          </a:p>
        </p:txBody>
      </p:sp>
      <p:sp>
        <p:nvSpPr>
          <p:cNvPr id="3" name="矩形 2"/>
          <p:cNvSpPr/>
          <p:nvPr/>
        </p:nvSpPr>
        <p:spPr>
          <a:xfrm>
            <a:off x="1282700" y="2415530"/>
            <a:ext cx="17526000" cy="4401205"/>
          </a:xfrm>
          <a:prstGeom prst="rect">
            <a:avLst/>
          </a:prstGeom>
        </p:spPr>
        <p:txBody>
          <a:bodyPr wrap="square">
            <a:spAutoFit/>
          </a:bodyPr>
          <a:lstStyle/>
          <a:p>
            <a:r>
              <a:rPr lang="zh-CN" altLang="en-US" sz="4000" dirty="0">
                <a:solidFill>
                  <a:schemeClr val="bg1"/>
                </a:solidFill>
                <a:latin typeface="Microsoft YaHei" panose="020B0503020204020204" pitchFamily="34" charset="-122"/>
                <a:ea typeface="Microsoft YaHei" panose="020B0503020204020204" pitchFamily="34" charset="-122"/>
              </a:rPr>
              <a:t>测试对于移动应用程序来说尤其重要原因如下：</a:t>
            </a:r>
            <a:endParaRPr lang="en-US" altLang="zh-CN" sz="4000" dirty="0">
              <a:solidFill>
                <a:schemeClr val="bg1"/>
              </a:solidFill>
              <a:latin typeface="Microsoft YaHei" panose="020B0503020204020204" pitchFamily="34" charset="-122"/>
              <a:ea typeface="Microsoft YaHei" panose="020B0503020204020204" pitchFamily="34" charset="-122"/>
            </a:endParaRPr>
          </a:p>
          <a:p>
            <a:endParaRPr lang="en-US"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zh-CN" altLang="en-GB" sz="4000" dirty="0">
                <a:solidFill>
                  <a:schemeClr val="bg1"/>
                </a:solidFill>
                <a:latin typeface="Microsoft YaHei" panose="020B0503020204020204" pitchFamily="34" charset="-122"/>
                <a:ea typeface="Microsoft YaHei" panose="020B0503020204020204" pitchFamily="34" charset="-122"/>
              </a:rPr>
              <a:t>每周</a:t>
            </a:r>
            <a:r>
              <a:rPr lang="zh-CN" altLang="en-US" sz="4000" dirty="0">
                <a:solidFill>
                  <a:schemeClr val="bg1"/>
                </a:solidFill>
                <a:latin typeface="Microsoft YaHei" panose="020B0503020204020204" pitchFamily="34" charset="-122"/>
                <a:ea typeface="Microsoft YaHei" panose="020B0503020204020204" pitchFamily="34" charset="-122"/>
              </a:rPr>
              <a:t>对移动软件进行数千次更新</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zh-CN" altLang="en-GB" sz="4000" dirty="0">
                <a:solidFill>
                  <a:schemeClr val="bg1"/>
                </a:solidFill>
                <a:latin typeface="Microsoft YaHei" panose="020B0503020204020204" pitchFamily="34" charset="-122"/>
                <a:ea typeface="Microsoft YaHei" panose="020B0503020204020204" pitchFamily="34" charset="-122"/>
              </a:rPr>
              <a:t>数</a:t>
            </a:r>
            <a:r>
              <a:rPr lang="zh-CN" altLang="en-US" sz="4000" dirty="0">
                <a:solidFill>
                  <a:schemeClr val="bg1"/>
                </a:solidFill>
                <a:latin typeface="Microsoft YaHei" panose="020B0503020204020204" pitchFamily="34" charset="-122"/>
                <a:ea typeface="Microsoft YaHei" panose="020B0503020204020204" pitchFamily="34" charset="-122"/>
              </a:rPr>
              <a:t>百种设备和</a:t>
            </a:r>
            <a:r>
              <a:rPr lang="en-US" altLang="zh-CN" sz="4000" dirty="0">
                <a:solidFill>
                  <a:schemeClr val="bg1"/>
                </a:solidFill>
                <a:latin typeface="Microsoft YaHei" panose="020B0503020204020204" pitchFamily="34" charset="-122"/>
                <a:ea typeface="Microsoft YaHei" panose="020B0503020204020204" pitchFamily="34" charset="-122"/>
              </a:rPr>
              <a:t>OS</a:t>
            </a:r>
            <a:r>
              <a:rPr lang="zh-CN" altLang="en-US" sz="4000" dirty="0">
                <a:solidFill>
                  <a:schemeClr val="bg1"/>
                </a:solidFill>
                <a:latin typeface="Microsoft YaHei" panose="020B0503020204020204" pitchFamily="34" charset="-122"/>
                <a:ea typeface="Microsoft YaHei" panose="020B0503020204020204" pitchFamily="34" charset="-122"/>
              </a:rPr>
              <a:t> 运行</a:t>
            </a:r>
            <a:r>
              <a:rPr lang="en-US" altLang="zh-CN" sz="4000" dirty="0">
                <a:solidFill>
                  <a:schemeClr val="bg1"/>
                </a:solidFill>
                <a:latin typeface="Microsoft YaHei" panose="020B0503020204020204" pitchFamily="34" charset="-122"/>
                <a:ea typeface="Microsoft YaHei" panose="020B0503020204020204" pitchFamily="34" charset="-122"/>
              </a:rPr>
              <a:t>APP</a:t>
            </a:r>
            <a:endParaRPr lang="zh-CN" altLang="en-GB"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zh-CN" altLang="en-US" sz="4000" dirty="0">
                <a:solidFill>
                  <a:schemeClr val="bg1"/>
                </a:solidFill>
                <a:latin typeface="Microsoft YaHei" panose="020B0503020204020204" pitchFamily="34" charset="-122"/>
                <a:ea typeface="Microsoft YaHei" panose="020B0503020204020204" pitchFamily="34" charset="-122"/>
              </a:rPr>
              <a:t>部署后出现的问题补救措施有限</a:t>
            </a:r>
            <a:endParaRPr lang="en-GB" altLang="zh-CN" sz="4000" dirty="0">
              <a:solidFill>
                <a:schemeClr val="bg1"/>
              </a:solidFill>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A9CD038B-0915-1748-BEAE-3569EA9D08D2}"/>
              </a:ext>
            </a:extLst>
          </p:cNvPr>
          <p:cNvSpPr/>
          <p:nvPr/>
        </p:nvSpPr>
        <p:spPr>
          <a:xfrm>
            <a:off x="1289050" y="7270750"/>
            <a:ext cx="17526000" cy="3170099"/>
          </a:xfrm>
          <a:prstGeom prst="rect">
            <a:avLst/>
          </a:prstGeom>
        </p:spPr>
        <p:txBody>
          <a:bodyPr wrap="square">
            <a:spAutoFit/>
          </a:bodyPr>
          <a:lstStyle/>
          <a:p>
            <a:pPr marL="571500" indent="-571500">
              <a:buFont typeface="Arial" panose="020B0604020202090204" pitchFamily="34" charset="0"/>
              <a:buChar char="•"/>
            </a:pPr>
            <a:r>
              <a:rPr lang="zh-CN" altLang="en-GB" sz="4000" dirty="0">
                <a:solidFill>
                  <a:schemeClr val="bg1"/>
                </a:solidFill>
                <a:latin typeface="Microsoft YaHei" panose="020B0503020204020204" pitchFamily="34" charset="-122"/>
                <a:ea typeface="Microsoft YaHei" panose="020B0503020204020204" pitchFamily="34" charset="-122"/>
              </a:rPr>
              <a:t>多种</a:t>
            </a:r>
            <a:r>
              <a:rPr lang="zh-CN" altLang="en-US" sz="4000" dirty="0">
                <a:solidFill>
                  <a:schemeClr val="bg1"/>
                </a:solidFill>
                <a:latin typeface="Microsoft YaHei" panose="020B0503020204020204" pitchFamily="34" charset="-122"/>
                <a:ea typeface="Microsoft YaHei" panose="020B0503020204020204" pitchFamily="34" charset="-122"/>
              </a:rPr>
              <a:t>类型的测试，单元测试、静态分析测试、集成测试、屏幕布局测试，性能测试、构建测试等等</a:t>
            </a:r>
            <a:endParaRPr lang="en-US"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US"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zh-CN" altLang="en-US" sz="4000" dirty="0">
                <a:solidFill>
                  <a:schemeClr val="bg1"/>
                </a:solidFill>
                <a:latin typeface="Microsoft YaHei" panose="020B0503020204020204" pitchFamily="34" charset="-122"/>
                <a:ea typeface="Microsoft YaHei" panose="020B0503020204020204" pitchFamily="34" charset="-122"/>
              </a:rPr>
              <a:t>大多数测试都自动化的，当回归检测时，会自动绑定代码电子邮件发送给相关人</a:t>
            </a:r>
            <a:endParaRPr lang="en-GB" altLang="zh-CN" sz="40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US" sz="6000" b="0" dirty="0"/>
              <a:t>测试策略</a:t>
            </a:r>
            <a:endParaRPr lang="en-GB" altLang="zh-CN" sz="6000" dirty="0"/>
          </a:p>
        </p:txBody>
      </p:sp>
      <p:sp>
        <p:nvSpPr>
          <p:cNvPr id="3" name="矩形 2"/>
          <p:cNvSpPr/>
          <p:nvPr/>
        </p:nvSpPr>
        <p:spPr>
          <a:xfrm>
            <a:off x="1289050" y="3216275"/>
            <a:ext cx="17526000" cy="7693660"/>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Coverage       </a:t>
            </a:r>
            <a:r>
              <a:rPr lang="zh-CN" altLang="en-GB" sz="4000" dirty="0">
                <a:solidFill>
                  <a:schemeClr val="bg1"/>
                </a:solidFill>
                <a:latin typeface="Microsoft YaHei" panose="020B0503020204020204" pitchFamily="34" charset="-122"/>
                <a:ea typeface="Microsoft YaHei" panose="020B0503020204020204" pitchFamily="34" charset="-122"/>
              </a:rPr>
              <a:t>覆盖率</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Responsive    </a:t>
            </a:r>
            <a:r>
              <a:rPr lang="zh-CN" altLang="en-GB" sz="4000" dirty="0">
                <a:solidFill>
                  <a:schemeClr val="bg1"/>
                </a:solidFill>
                <a:latin typeface="Microsoft YaHei" panose="020B0503020204020204" pitchFamily="34" charset="-122"/>
                <a:ea typeface="Microsoft YaHei" panose="020B0503020204020204" pitchFamily="34" charset="-122"/>
              </a:rPr>
              <a:t>快速响应</a:t>
            </a: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Quality   </a:t>
            </a:r>
            <a:r>
              <a:rPr lang="en-US" altLang="zh-CN" sz="4000" dirty="0">
                <a:solidFill>
                  <a:schemeClr val="bg1"/>
                </a:solidFill>
                <a:latin typeface="Microsoft YaHei" panose="020B0503020204020204" pitchFamily="34" charset="-122"/>
                <a:ea typeface="Microsoft YaHei" panose="020B0503020204020204" pitchFamily="34" charset="-122"/>
              </a:rPr>
              <a:t>   </a:t>
            </a:r>
            <a:r>
              <a:rPr lang="zh-CN" altLang="en-GB" sz="4000" dirty="0">
                <a:solidFill>
                  <a:schemeClr val="bg1"/>
                </a:solidFill>
                <a:latin typeface="Microsoft YaHei" panose="020B0503020204020204" pitchFamily="34" charset="-122"/>
                <a:ea typeface="Microsoft YaHei" panose="020B0503020204020204" pitchFamily="34" charset="-122"/>
              </a:rPr>
              <a:t>质量控制</a:t>
            </a: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Automation    </a:t>
            </a:r>
            <a:r>
              <a:rPr lang="zh-CN" altLang="en-GB" sz="4000" dirty="0">
                <a:solidFill>
                  <a:schemeClr val="bg1"/>
                </a:solidFill>
                <a:latin typeface="Microsoft YaHei" panose="020B0503020204020204" pitchFamily="34" charset="-122"/>
                <a:ea typeface="Microsoft YaHei" panose="020B0503020204020204" pitchFamily="34" charset="-122"/>
              </a:rPr>
              <a:t>自动化</a:t>
            </a:r>
          </a:p>
          <a:p>
            <a:pPr marL="571500" indent="-571500">
              <a:buFont typeface="Arial" panose="020B0604020202090204" pitchFamily="34" charset="0"/>
              <a:buChar char="•"/>
            </a:pPr>
            <a:endParaRPr lang="zh-CN" altLang="en-GB"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Prioritization   </a:t>
            </a:r>
            <a:r>
              <a:rPr lang="zh-CN" altLang="en-GB" sz="4000" dirty="0">
                <a:solidFill>
                  <a:schemeClr val="bg1"/>
                </a:solidFill>
                <a:latin typeface="Microsoft YaHei" panose="020B0503020204020204" pitchFamily="34" charset="-122"/>
                <a:ea typeface="Microsoft YaHei" panose="020B0503020204020204" pitchFamily="34" charset="-122"/>
              </a:rPr>
              <a:t>优先级控制</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5711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GB" sz="6000" dirty="0"/>
              <a:t>测试范围</a:t>
            </a:r>
          </a:p>
        </p:txBody>
      </p:sp>
      <p:graphicFrame>
        <p:nvGraphicFramePr>
          <p:cNvPr id="3" name="表格 2"/>
          <p:cNvGraphicFramePr>
            <a:graphicFrameLocks noGrp="1"/>
          </p:cNvGraphicFramePr>
          <p:nvPr>
            <p:extLst>
              <p:ext uri="{D42A27DB-BD31-4B8C-83A1-F6EECF244321}">
                <p14:modId xmlns:p14="http://schemas.microsoft.com/office/powerpoint/2010/main" val="2289211087"/>
              </p:ext>
            </p:extLst>
          </p:nvPr>
        </p:nvGraphicFramePr>
        <p:xfrm>
          <a:off x="1005205" y="2073275"/>
          <a:ext cx="18413730" cy="9157335"/>
        </p:xfrm>
        <a:graphic>
          <a:graphicData uri="http://schemas.openxmlformats.org/drawingml/2006/table">
            <a:tbl>
              <a:tblPr>
                <a:tableStyleId>{5C22544A-7EE6-4342-B048-85BDC9FD1C3A}</a:tableStyleId>
              </a:tblPr>
              <a:tblGrid>
                <a:gridCol w="2588260">
                  <a:extLst>
                    <a:ext uri="{9D8B030D-6E8A-4147-A177-3AD203B41FA5}">
                      <a16:colId xmlns:a16="http://schemas.microsoft.com/office/drawing/2014/main" val="20000"/>
                    </a:ext>
                  </a:extLst>
                </a:gridCol>
                <a:gridCol w="15825470">
                  <a:extLst>
                    <a:ext uri="{9D8B030D-6E8A-4147-A177-3AD203B41FA5}">
                      <a16:colId xmlns:a16="http://schemas.microsoft.com/office/drawing/2014/main" val="20001"/>
                    </a:ext>
                  </a:extLst>
                </a:gridCol>
              </a:tblGrid>
              <a:tr h="1746250">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Unit tests: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white-box tests primarily verify the logic of target units. Limited unit tests are run manually on the development environments, XCode or Android Studio, using tools such as </a:t>
                      </a:r>
                      <a:r>
                        <a:rPr lang="en-GB" sz="2800" u="none" strike="noStrike" dirty="0" err="1">
                          <a:effectLst/>
                          <a:latin typeface="Microsoft YaHei" panose="020B0503020204020204" pitchFamily="34" charset="-122"/>
                          <a:ea typeface="Microsoft YaHei" panose="020B0503020204020204" pitchFamily="34" charset="-122"/>
                        </a:rPr>
                        <a:t>XCTest</a:t>
                      </a:r>
                      <a:r>
                        <a:rPr lang="en-GB" sz="2800" u="none" strike="noStrike" dirty="0">
                          <a:effectLst/>
                          <a:latin typeface="Microsoft YaHei" panose="020B0503020204020204" pitchFamily="34" charset="-122"/>
                          <a:ea typeface="Microsoft YaHei" panose="020B0503020204020204" pitchFamily="34" charset="-122"/>
                        </a:rPr>
                        <a:t> [11], JUnit [12], or </a:t>
                      </a:r>
                      <a:r>
                        <a:rPr lang="en-GB" sz="2800" u="none" strike="noStrike" dirty="0" err="1">
                          <a:effectLst/>
                          <a:latin typeface="Microsoft YaHei" panose="020B0503020204020204" pitchFamily="34" charset="-122"/>
                          <a:ea typeface="Microsoft YaHei" panose="020B0503020204020204" pitchFamily="34" charset="-122"/>
                        </a:rPr>
                        <a:t>Robolectric</a:t>
                      </a:r>
                      <a:r>
                        <a:rPr lang="en-GB" sz="2800" u="none" strike="noStrike" dirty="0">
                          <a:effectLst/>
                          <a:latin typeface="Microsoft YaHei" panose="020B0503020204020204" pitchFamily="34" charset="-122"/>
                          <a:ea typeface="Microsoft YaHei" panose="020B0503020204020204" pitchFamily="34" charset="-122"/>
                        </a:rPr>
                        <a:t> [13]. More extensive as well as automated unit tests are run on server- based simulators.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0000"/>
                  </a:ext>
                </a:extLst>
              </a:tr>
              <a:tr h="128968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Static analysis: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This analysis identifies potential null-pointer dereferences, resource leaks, and memory leaks. Be- cause exceptions are often the root cause of resource leaks, the tool is careful to identify where these particular leaks might occur.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0001"/>
                  </a:ext>
                </a:extLst>
              </a:tr>
              <a:tr h="60896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Build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determine whether the code builds properly.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0002"/>
                  </a:ext>
                </a:extLst>
              </a:tr>
              <a:tr h="86296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Snapshot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generate images of screen views and components, which are then compared, pixel by pixel, to previous snapshot versions [14, 15].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0003"/>
                  </a:ext>
                </a:extLst>
              </a:tr>
              <a:tr h="2315210">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Integration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standard (</a:t>
                      </a:r>
                      <a:r>
                        <a:rPr lang="en-GB" sz="2800" u="none" strike="noStrike" dirty="0" err="1">
                          <a:effectLst/>
                          <a:latin typeface="Microsoft YaHei" panose="020B0503020204020204" pitchFamily="34" charset="-122"/>
                          <a:ea typeface="Microsoft YaHei" panose="020B0503020204020204" pitchFamily="34" charset="-122"/>
                        </a:rPr>
                        <a:t>blackbox</a:t>
                      </a:r>
                      <a:r>
                        <a:rPr lang="en-GB" sz="2800" u="none" strike="noStrike" dirty="0">
                          <a:effectLst/>
                          <a:latin typeface="Microsoft YaHei" panose="020B0503020204020204" pitchFamily="34" charset="-122"/>
                          <a:ea typeface="Microsoft YaHei" panose="020B0503020204020204" pitchFamily="34" charset="-122"/>
                        </a:rPr>
                        <a:t>) regression tests test key features and key flows of the app. They typically run on simulators and are not necessarily device specific. Moreover they employ degrees of scope: “smoke tests” primarily target specific changes to the code (diffs) or target high-level functionality; long-tail integration tests run the full suite of regression tests and run against a live server so that they also cover client-server integration.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0004"/>
                  </a:ext>
                </a:extLst>
              </a:tr>
              <a:tr h="86296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Performance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run at the mobile lab to triage performance and resource usage regressions as described above.</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0005"/>
                  </a:ext>
                </a:extLst>
              </a:tr>
              <a:tr h="608330">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Capacity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verify that the app does not exceed various specified capacity limits.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0006"/>
                  </a:ext>
                </a:extLst>
              </a:tr>
              <a:tr h="86296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Conformance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verify that the app conforms to various requirements.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GB" sz="6000" dirty="0"/>
              <a:t>测试</a:t>
            </a:r>
            <a:r>
              <a:rPr lang="zh-CN" altLang="en-US" sz="6000" dirty="0"/>
              <a:t>阶段</a:t>
            </a:r>
            <a:endParaRPr lang="en-GB" altLang="zh-CN" sz="6000" dirty="0"/>
          </a:p>
        </p:txBody>
      </p:sp>
      <p:sp>
        <p:nvSpPr>
          <p:cNvPr id="3" name="矩形 2"/>
          <p:cNvSpPr/>
          <p:nvPr/>
        </p:nvSpPr>
        <p:spPr>
          <a:xfrm>
            <a:off x="1289050" y="3216275"/>
            <a:ext cx="17526000" cy="8185785"/>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Pre-Push Testing      </a:t>
            </a:r>
            <a:r>
              <a:rPr lang="zh-CN" altLang="en-GB" sz="4000" dirty="0">
                <a:solidFill>
                  <a:schemeClr val="bg1"/>
                </a:solidFill>
                <a:latin typeface="Microsoft YaHei" panose="020B0503020204020204" pitchFamily="34" charset="-122"/>
                <a:ea typeface="Microsoft YaHei" panose="020B0503020204020204" pitchFamily="34" charset="-122"/>
              </a:rPr>
              <a:t>预测试环境</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 </a:t>
            </a: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On Push       </a:t>
            </a:r>
            <a:r>
              <a:rPr lang="en-US" altLang="en-GB" sz="4000" dirty="0">
                <a:solidFill>
                  <a:schemeClr val="bg1"/>
                </a:solidFill>
                <a:latin typeface="Microsoft YaHei" panose="020B0503020204020204" pitchFamily="34" charset="-122"/>
                <a:ea typeface="Microsoft YaHei" panose="020B0503020204020204" pitchFamily="34" charset="-122"/>
              </a:rPr>
              <a:t>		  </a:t>
            </a:r>
            <a:r>
              <a:rPr lang="zh-CN" altLang="en-GB" sz="4000" dirty="0">
                <a:solidFill>
                  <a:schemeClr val="bg1"/>
                </a:solidFill>
                <a:latin typeface="Microsoft YaHei" panose="020B0503020204020204" pitchFamily="34" charset="-122"/>
                <a:ea typeface="Microsoft YaHei" panose="020B0503020204020204" pitchFamily="34" charset="-122"/>
              </a:rPr>
              <a:t>推送到主干</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Continuous testing on Master and Release branch.  </a:t>
            </a:r>
            <a:r>
              <a:rPr lang="zh-CN" altLang="en-GB" sz="4000" dirty="0">
                <a:solidFill>
                  <a:schemeClr val="bg1"/>
                </a:solidFill>
                <a:latin typeface="Microsoft YaHei" panose="020B0503020204020204" pitchFamily="34" charset="-122"/>
                <a:ea typeface="Microsoft YaHei" panose="020B0503020204020204" pitchFamily="34" charset="-122"/>
              </a:rPr>
              <a:t>在主干和分支测试</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 </a:t>
            </a: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Manual testing     </a:t>
            </a:r>
            <a:r>
              <a:rPr lang="en-US" altLang="en-GB" sz="4000" dirty="0">
                <a:solidFill>
                  <a:schemeClr val="bg1"/>
                </a:solidFill>
                <a:latin typeface="Microsoft YaHei" panose="020B0503020204020204" pitchFamily="34" charset="-122"/>
                <a:ea typeface="Microsoft YaHei" panose="020B0503020204020204" pitchFamily="34" charset="-122"/>
              </a:rPr>
              <a:t>	 </a:t>
            </a:r>
            <a:r>
              <a:rPr lang="zh-CN" altLang="en-GB" sz="4000" dirty="0">
                <a:solidFill>
                  <a:schemeClr val="bg1"/>
                </a:solidFill>
                <a:latin typeface="Microsoft YaHei" panose="020B0503020204020204" pitchFamily="34" charset="-122"/>
                <a:ea typeface="Microsoft YaHei" panose="020B0503020204020204" pitchFamily="34" charset="-122"/>
              </a:rPr>
              <a:t>手动测试</a:t>
            </a:r>
            <a:r>
              <a:rPr lang="en-GB" altLang="zh-CN" sz="4000" dirty="0">
                <a:solidFill>
                  <a:schemeClr val="bg1"/>
                </a:solidFill>
                <a:latin typeface="Microsoft YaHei" panose="020B0503020204020204" pitchFamily="34" charset="-122"/>
                <a:ea typeface="Microsoft YaHei" panose="020B0503020204020204" pitchFamily="34" charset="-122"/>
              </a:rPr>
              <a:t> </a:t>
            </a:r>
          </a:p>
          <a:p>
            <a:endParaRPr lang="en-GB" altLang="zh-CN" sz="4000" dirty="0">
              <a:solidFill>
                <a:schemeClr val="bg1"/>
              </a:solidFill>
              <a:latin typeface="Microsoft YaHei" panose="020B0503020204020204" pitchFamily="34" charset="-122"/>
              <a:ea typeface="Microsoft YaHei" panose="020B0503020204020204" pitchFamily="34" charset="-122"/>
            </a:endParaRPr>
          </a:p>
          <a:p>
            <a:pPr lvl="8"/>
            <a:endParaRPr lang="zh-CN" altLang="en-GB" sz="4000" b="1" dirty="0">
              <a:solidFill>
                <a:schemeClr val="accent6">
                  <a:lumMod val="75000"/>
                </a:schemeClr>
              </a:solidFill>
              <a:latin typeface="Microsoft YaHei" panose="020B0503020204020204" pitchFamily="34" charset="-122"/>
              <a:ea typeface="Microsoft YaHei" panose="020B0503020204020204" pitchFamily="34" charset="-122"/>
            </a:endParaRPr>
          </a:p>
          <a:p>
            <a:pPr lvl="8"/>
            <a:r>
              <a:rPr lang="zh-CN" altLang="en-GB" sz="7200" b="1" dirty="0">
                <a:solidFill>
                  <a:schemeClr val="accent6">
                    <a:lumMod val="75000"/>
                  </a:schemeClr>
                </a:solidFill>
                <a:latin typeface="Microsoft YaHei" panose="020B0503020204020204" pitchFamily="34" charset="-122"/>
                <a:ea typeface="Microsoft YaHei" panose="020B0503020204020204" pitchFamily="34" charset="-122"/>
              </a:rPr>
              <a:t>时刻在测试中 </a:t>
            </a:r>
            <a:r>
              <a:rPr lang="en-US" altLang="zh-CN" sz="7200" b="1" dirty="0">
                <a:solidFill>
                  <a:schemeClr val="accent6">
                    <a:lumMod val="75000"/>
                  </a:schemeClr>
                </a:solidFill>
                <a:latin typeface="Microsoft YaHei" panose="020B0503020204020204" pitchFamily="34" charset="-122"/>
                <a:ea typeface="Microsoft YaHei" panose="020B0503020204020204" pitchFamily="34" charset="-122"/>
              </a:rPr>
              <a:t>... ...</a:t>
            </a:r>
            <a:endParaRPr lang="en-GB" altLang="zh-CN" sz="4000" b="1" dirty="0">
              <a:solidFill>
                <a:schemeClr val="accent6">
                  <a:lumMod val="75000"/>
                </a:schemeClr>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984250" y="2110551"/>
            <a:ext cx="18703291" cy="5816977"/>
          </a:xfrm>
        </p:spPr>
        <p:txBody>
          <a:bodyPr/>
          <a:lstStyle/>
          <a:p>
            <a:pPr algn="l">
              <a:lnSpc>
                <a:spcPct val="150000"/>
              </a:lnSpc>
            </a:pPr>
            <a:r>
              <a:rPr lang="zh-CN" altLang="en-US" kern="1200" dirty="0">
                <a:solidFill>
                  <a:srgbClr val="FFC000"/>
                </a:solidFill>
              </a:rPr>
              <a:t>       我觉得最好的公司，不是因为创始人想要成立公司，而是因为创始人想要改变世界。</a:t>
            </a:r>
            <a:endParaRPr lang="en-US" altLang="zh-CN" kern="1200" dirty="0">
              <a:solidFill>
                <a:srgbClr val="FFC000"/>
              </a:solidFill>
            </a:endParaRPr>
          </a:p>
          <a:p>
            <a:pPr algn="ctr">
              <a:lnSpc>
                <a:spcPct val="150000"/>
              </a:lnSpc>
            </a:pPr>
            <a:r>
              <a:rPr lang="en-US" altLang="zh-CN" sz="4800" kern="1200" dirty="0">
                <a:solidFill>
                  <a:srgbClr val="FFC000"/>
                </a:solidFill>
              </a:rPr>
              <a:t>              </a:t>
            </a:r>
          </a:p>
          <a:p>
            <a:pPr algn="ctr">
              <a:lnSpc>
                <a:spcPct val="150000"/>
              </a:lnSpc>
            </a:pPr>
            <a:r>
              <a:rPr lang="en-US" altLang="zh-CN" sz="4800" kern="1200" dirty="0">
                <a:solidFill>
                  <a:srgbClr val="FFC000"/>
                </a:solidFill>
              </a:rPr>
              <a:t>----</a:t>
            </a:r>
            <a:r>
              <a:rPr lang="zh-CN" altLang="en-US" sz="4800" kern="1200" dirty="0">
                <a:solidFill>
                  <a:srgbClr val="FFC000"/>
                </a:solidFill>
              </a:rPr>
              <a:t>摘录自扎克伯格</a:t>
            </a:r>
            <a:r>
              <a:rPr lang="en-US" altLang="zh-CN" sz="4800" kern="1200" dirty="0">
                <a:solidFill>
                  <a:srgbClr val="FFC000"/>
                </a:solidFill>
              </a:rPr>
              <a:t>2014</a:t>
            </a:r>
            <a:r>
              <a:rPr lang="zh-CN" altLang="en-US" sz="4800" kern="1200" dirty="0">
                <a:solidFill>
                  <a:srgbClr val="FFC000"/>
                </a:solidFill>
              </a:rPr>
              <a:t>年在清华的分享</a:t>
            </a:r>
            <a:endParaRPr lang="zh-CN" altLang="en-US" sz="4800" dirty="0">
              <a:solidFill>
                <a:srgbClr val="FFC000"/>
              </a:solidFill>
            </a:endParaRPr>
          </a:p>
          <a:p>
            <a:pPr algn="ctr">
              <a:lnSpc>
                <a:spcPct val="150000"/>
              </a:lnSpc>
            </a:pPr>
            <a:endParaRPr lang="zh-CN" altLang="en-US" sz="4800" dirty="0">
              <a:solidFill>
                <a:srgbClr val="FFC000"/>
              </a:solidFill>
            </a:endParaRPr>
          </a:p>
        </p:txBody>
      </p:sp>
      <p:pic>
        <p:nvPicPr>
          <p:cNvPr id="4" name="图片 3"/>
          <p:cNvPicPr>
            <a:picLocks noChangeAspect="1"/>
          </p:cNvPicPr>
          <p:nvPr/>
        </p:nvPicPr>
        <p:blipFill>
          <a:blip r:embed="rId3"/>
          <a:stretch>
            <a:fillRect/>
          </a:stretch>
        </p:blipFill>
        <p:spPr>
          <a:xfrm>
            <a:off x="1670050" y="4981763"/>
            <a:ext cx="2200275" cy="2914650"/>
          </a:xfrm>
          <a:prstGeom prst="ellipse">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US" sz="6000" dirty="0"/>
              <a:t>五：</a:t>
            </a:r>
            <a:r>
              <a:rPr lang="zh-CN" altLang="en-GB" sz="6000" dirty="0"/>
              <a:t>分析</a:t>
            </a:r>
          </a:p>
        </p:txBody>
      </p:sp>
      <p:sp>
        <p:nvSpPr>
          <p:cNvPr id="3" name="矩形 2"/>
          <p:cNvSpPr/>
          <p:nvPr/>
        </p:nvSpPr>
        <p:spPr>
          <a:xfrm>
            <a:off x="1289050" y="3216275"/>
            <a:ext cx="17526000" cy="7693660"/>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Developer Productivity   </a:t>
            </a:r>
            <a:r>
              <a:rPr lang="zh-CN" altLang="en-GB" sz="4000" dirty="0">
                <a:solidFill>
                  <a:schemeClr val="bg1"/>
                </a:solidFill>
                <a:latin typeface="Microsoft YaHei" panose="020B0503020204020204" pitchFamily="34" charset="-122"/>
                <a:ea typeface="Microsoft YaHei" panose="020B0503020204020204" pitchFamily="34" charset="-122"/>
              </a:rPr>
              <a:t>开发效率</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Quality    </a:t>
            </a:r>
            <a:r>
              <a:rPr lang="zh-CN" altLang="en-GB" sz="4000" dirty="0">
                <a:solidFill>
                  <a:schemeClr val="bg1"/>
                </a:solidFill>
                <a:latin typeface="Microsoft YaHei" panose="020B0503020204020204" pitchFamily="34" charset="-122"/>
                <a:ea typeface="Microsoft YaHei" panose="020B0503020204020204" pitchFamily="34" charset="-122"/>
              </a:rPr>
              <a:t>交付质量</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Deadline Effects  </a:t>
            </a:r>
            <a:r>
              <a:rPr lang="zh-CN" altLang="en-GB" sz="4000" dirty="0">
                <a:solidFill>
                  <a:schemeClr val="bg1"/>
                </a:solidFill>
                <a:latin typeface="Microsoft YaHei" panose="020B0503020204020204" pitchFamily="34" charset="-122"/>
                <a:ea typeface="Microsoft YaHei" panose="020B0503020204020204" pitchFamily="34" charset="-122"/>
              </a:rPr>
              <a:t>交付时间评估影响</a:t>
            </a: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Factors Affecting Software Quality  </a:t>
            </a:r>
            <a:r>
              <a:rPr lang="zh-CN" altLang="en-GB" sz="4000" dirty="0">
                <a:solidFill>
                  <a:schemeClr val="bg1"/>
                </a:solidFill>
                <a:latin typeface="Microsoft YaHei" panose="020B0503020204020204" pitchFamily="34" charset="-122"/>
                <a:ea typeface="Microsoft YaHei" panose="020B0503020204020204" pitchFamily="34" charset="-122"/>
              </a:rPr>
              <a:t>影响软件质量的因素</a:t>
            </a:r>
            <a:r>
              <a:rPr lang="en-GB" altLang="zh-CN" sz="4000" dirty="0">
                <a:solidFill>
                  <a:schemeClr val="bg1"/>
                </a:solidFill>
                <a:latin typeface="Microsoft YaHei" panose="020B0503020204020204" pitchFamily="34" charset="-122"/>
                <a:ea typeface="Microsoft YaHei" panose="020B0503020204020204" pitchFamily="34" charset="-122"/>
              </a:rPr>
              <a:t> </a:t>
            </a: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 </a:t>
            </a: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US" sz="6000" dirty="0"/>
              <a:t>报表</a:t>
            </a:r>
            <a:endParaRPr lang="zh-CN" altLang="en-GB" sz="6000" dirty="0"/>
          </a:p>
        </p:txBody>
      </p:sp>
      <p:pic>
        <p:nvPicPr>
          <p:cNvPr id="6" name="图片 5"/>
          <p:cNvPicPr>
            <a:picLocks noChangeAspect="1"/>
          </p:cNvPicPr>
          <p:nvPr/>
        </p:nvPicPr>
        <p:blipFill>
          <a:blip r:embed="rId3"/>
          <a:stretch>
            <a:fillRect/>
          </a:stretch>
        </p:blipFill>
        <p:spPr>
          <a:xfrm>
            <a:off x="680950" y="2225675"/>
            <a:ext cx="6011286" cy="3831193"/>
          </a:xfrm>
          <a:prstGeom prst="rect">
            <a:avLst/>
          </a:prstGeom>
        </p:spPr>
      </p:pic>
      <p:pic>
        <p:nvPicPr>
          <p:cNvPr id="3" name="图片 2">
            <a:extLst>
              <a:ext uri="{FF2B5EF4-FFF2-40B4-BE49-F238E27FC236}">
                <a16:creationId xmlns:a16="http://schemas.microsoft.com/office/drawing/2014/main" id="{931C14CD-FB03-F548-86D5-1886E30908B7}"/>
              </a:ext>
            </a:extLst>
          </p:cNvPr>
          <p:cNvPicPr>
            <a:picLocks noChangeAspect="1"/>
          </p:cNvPicPr>
          <p:nvPr/>
        </p:nvPicPr>
        <p:blipFill>
          <a:blip r:embed="rId4"/>
          <a:stretch>
            <a:fillRect/>
          </a:stretch>
        </p:blipFill>
        <p:spPr>
          <a:xfrm>
            <a:off x="6712780" y="4173857"/>
            <a:ext cx="7550150" cy="5164195"/>
          </a:xfrm>
          <a:prstGeom prst="rect">
            <a:avLst/>
          </a:prstGeom>
        </p:spPr>
      </p:pic>
      <p:pic>
        <p:nvPicPr>
          <p:cNvPr id="7" name="图片 6">
            <a:extLst>
              <a:ext uri="{FF2B5EF4-FFF2-40B4-BE49-F238E27FC236}">
                <a16:creationId xmlns:a16="http://schemas.microsoft.com/office/drawing/2014/main" id="{B613ED90-0758-DC45-8EC0-7A925DE58AC3}"/>
              </a:ext>
            </a:extLst>
          </p:cNvPr>
          <p:cNvPicPr>
            <a:picLocks noChangeAspect="1"/>
          </p:cNvPicPr>
          <p:nvPr/>
        </p:nvPicPr>
        <p:blipFill>
          <a:blip r:embed="rId5"/>
          <a:stretch>
            <a:fillRect/>
          </a:stretch>
        </p:blipFill>
        <p:spPr>
          <a:xfrm>
            <a:off x="13411864" y="358539"/>
            <a:ext cx="6192887" cy="3831193"/>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zh-CN" altLang="en-US" sz="6000" dirty="0"/>
              <a:t>总结：</a:t>
            </a:r>
          </a:p>
        </p:txBody>
      </p:sp>
      <p:sp>
        <p:nvSpPr>
          <p:cNvPr id="3" name="文本占位符 2"/>
          <p:cNvSpPr>
            <a:spLocks noGrp="1"/>
          </p:cNvSpPr>
          <p:nvPr>
            <p:ph type="body" idx="1"/>
          </p:nvPr>
        </p:nvSpPr>
        <p:spPr>
          <a:xfrm>
            <a:off x="1974850" y="2759075"/>
            <a:ext cx="16687800" cy="7617460"/>
          </a:xfrm>
        </p:spPr>
        <p:txBody>
          <a:bodyPr/>
          <a:lstStyle/>
          <a:p>
            <a:pPr indent="457200" algn="l">
              <a:lnSpc>
                <a:spcPct val="150000"/>
              </a:lnSpc>
            </a:pPr>
            <a:r>
              <a:rPr lang="en-US" altLang="zh-CN" sz="4400" dirty="0"/>
              <a:t>Facebook</a:t>
            </a:r>
            <a:r>
              <a:rPr lang="zh-CN" altLang="en-US" sz="4400" dirty="0"/>
              <a:t>并没有明确提及敏捷、精益、看板、</a:t>
            </a:r>
            <a:r>
              <a:rPr lang="en-US" altLang="zh-CN" sz="4400" dirty="0"/>
              <a:t> Dev</a:t>
            </a:r>
            <a:r>
              <a:rPr lang="en-US" altLang="en-US" sz="4400" dirty="0"/>
              <a:t>O</a:t>
            </a:r>
            <a:r>
              <a:rPr lang="en-US" altLang="zh-CN" sz="4400" dirty="0"/>
              <a:t>ps</a:t>
            </a:r>
            <a:r>
              <a:rPr lang="zh-CN" altLang="en-US" sz="4400" dirty="0"/>
              <a:t>等这些方法论，或者没有严格地去使用</a:t>
            </a:r>
            <a:r>
              <a:rPr lang="en-US" altLang="zh-CN" sz="4400" dirty="0"/>
              <a:t>Scrum</a:t>
            </a:r>
            <a:r>
              <a:rPr lang="zh-CN" altLang="en-US" sz="4400" dirty="0"/>
              <a:t>框架，但在开发流程中却实实在在的应用了这些方法论的精髓</a:t>
            </a:r>
            <a:r>
              <a:rPr lang="zh-CN" altLang="en-US" sz="4400" dirty="0">
                <a:solidFill>
                  <a:srgbClr val="FFC000"/>
                </a:solidFill>
              </a:rPr>
              <a:t>（如很早引入了</a:t>
            </a:r>
            <a:r>
              <a:rPr lang="en-US" altLang="zh-CN" sz="4400" dirty="0">
                <a:solidFill>
                  <a:srgbClr val="FFC000"/>
                </a:solidFill>
              </a:rPr>
              <a:t>A/B</a:t>
            </a:r>
            <a:r>
              <a:rPr lang="zh-CN" altLang="en-US" sz="4400" dirty="0">
                <a:solidFill>
                  <a:srgbClr val="FFC000"/>
                </a:solidFill>
              </a:rPr>
              <a:t>测试，灰度发布、每周定时全量代码部署等实践），</a:t>
            </a:r>
            <a:r>
              <a:rPr lang="zh-CN" altLang="en-US" sz="4400" dirty="0"/>
              <a:t>并且更注重研发效能。</a:t>
            </a:r>
          </a:p>
          <a:p>
            <a:pPr indent="457200" algn="l">
              <a:lnSpc>
                <a:spcPct val="150000"/>
              </a:lnSpc>
            </a:pPr>
            <a:endParaRPr lang="zh-CN" altLang="en-US" sz="4400" dirty="0"/>
          </a:p>
          <a:p>
            <a:pPr indent="457200" algn="l">
              <a:lnSpc>
                <a:spcPct val="150000"/>
              </a:lnSpc>
            </a:pPr>
            <a:r>
              <a:rPr lang="zh-CN" altLang="en-US" sz="4400" dirty="0"/>
              <a:t>本地化借鉴思考：</a:t>
            </a:r>
          </a:p>
          <a:p>
            <a:pPr indent="457200" algn="l">
              <a:lnSpc>
                <a:spcPct val="150000"/>
              </a:lnSpc>
            </a:pPr>
            <a:r>
              <a:rPr lang="en-US" altLang="zh-CN" sz="4400" dirty="0"/>
              <a:t>				         </a:t>
            </a:r>
            <a:r>
              <a:rPr lang="zh-CN" altLang="en-US" sz="6600" b="1" dirty="0">
                <a:solidFill>
                  <a:srgbClr val="FFC000"/>
                </a:solidFill>
              </a:rPr>
              <a:t>让我们在做一点</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创业的故事</a:t>
            </a:r>
          </a:p>
        </p:txBody>
      </p:sp>
      <p:pic>
        <p:nvPicPr>
          <p:cNvPr id="4" name="图片 3"/>
          <p:cNvPicPr>
            <a:picLocks noChangeAspect="1"/>
          </p:cNvPicPr>
          <p:nvPr/>
        </p:nvPicPr>
        <p:blipFill>
          <a:blip r:embed="rId3"/>
          <a:stretch>
            <a:fillRect/>
          </a:stretch>
        </p:blipFill>
        <p:spPr>
          <a:xfrm>
            <a:off x="2051050" y="2606675"/>
            <a:ext cx="14249400" cy="7810341"/>
          </a:xfrm>
          <a:prstGeom prst="rect">
            <a:avLst/>
          </a:prstGeom>
        </p:spPr>
      </p:pic>
      <p:sp>
        <p:nvSpPr>
          <p:cNvPr id="3" name="文本框 2"/>
          <p:cNvSpPr txBox="1"/>
          <p:nvPr/>
        </p:nvSpPr>
        <p:spPr>
          <a:xfrm>
            <a:off x="374650" y="10824686"/>
            <a:ext cx="12420600" cy="369332"/>
          </a:xfrm>
          <a:prstGeom prst="rect">
            <a:avLst/>
          </a:prstGeom>
          <a:noFill/>
        </p:spPr>
        <p:txBody>
          <a:bodyPr wrap="square" rtlCol="0" anchor="ctr">
            <a:spAutoFit/>
          </a:bodyPr>
          <a:lstStyle/>
          <a:p>
            <a:r>
              <a:rPr lang="zh-CN" altLang="en-US" i="1" dirty="0">
                <a:solidFill>
                  <a:srgbClr val="FFC000"/>
                </a:solidFill>
                <a:latin typeface="微软雅黑" panose="020B0503020204020204" pitchFamily="34" charset="-122"/>
                <a:ea typeface="微软雅黑" panose="020B0503020204020204" pitchFamily="34" charset="-122"/>
              </a:rPr>
              <a:t>图片来源：在</a:t>
            </a:r>
            <a:r>
              <a:rPr lang="zh-CN" altLang="en-US" i="1" dirty="0">
                <a:solidFill>
                  <a:srgbClr val="FFC000"/>
                </a:solidFill>
                <a:latin typeface="微软雅黑" panose="020B0503020204020204" pitchFamily="34" charset="-122"/>
                <a:ea typeface="微软雅黑" panose="020B0503020204020204" pitchFamily="34" charset="-122"/>
                <a:hlinkClick r:id="rId4"/>
              </a:rPr>
              <a:t> </a:t>
            </a:r>
            <a:r>
              <a:rPr lang="en-US" altLang="zh-CN" i="1" dirty="0" err="1">
                <a:solidFill>
                  <a:srgbClr val="FFC000"/>
                </a:solidFill>
                <a:latin typeface="微软雅黑" panose="020B0503020204020204" pitchFamily="34" charset="-122"/>
                <a:ea typeface="微软雅黑" panose="020B0503020204020204" pitchFamily="34" charset="-122"/>
                <a:hlinkClick r:id="rId4"/>
              </a:rPr>
              <a:t>QCon</a:t>
            </a:r>
            <a:r>
              <a:rPr lang="en-US" altLang="zh-CN" i="1" dirty="0">
                <a:solidFill>
                  <a:srgbClr val="FFC000"/>
                </a:solidFill>
                <a:latin typeface="微软雅黑" panose="020B0503020204020204" pitchFamily="34" charset="-122"/>
                <a:ea typeface="微软雅黑" panose="020B0503020204020204" pitchFamily="34" charset="-122"/>
                <a:hlinkClick r:id="rId4"/>
              </a:rPr>
              <a:t> </a:t>
            </a:r>
            <a:r>
              <a:rPr lang="zh-CN" altLang="en-US" i="1" dirty="0">
                <a:solidFill>
                  <a:srgbClr val="FFC000"/>
                </a:solidFill>
                <a:latin typeface="微软雅黑" panose="020B0503020204020204" pitchFamily="34" charset="-122"/>
                <a:ea typeface="微软雅黑" panose="020B0503020204020204" pitchFamily="34" charset="-122"/>
                <a:hlinkClick r:id="rId4"/>
              </a:rPr>
              <a:t>上海 </a:t>
            </a:r>
            <a:r>
              <a:rPr lang="en-US" altLang="zh-CN" i="1" dirty="0">
                <a:solidFill>
                  <a:srgbClr val="FFC000"/>
                </a:solidFill>
                <a:latin typeface="微软雅黑" panose="020B0503020204020204" pitchFamily="34" charset="-122"/>
                <a:ea typeface="微软雅黑" panose="020B0503020204020204" pitchFamily="34" charset="-122"/>
                <a:hlinkClick r:id="rId4"/>
              </a:rPr>
              <a:t>2018 </a:t>
            </a:r>
            <a:r>
              <a:rPr lang="zh-CN" altLang="en-US" i="1" dirty="0">
                <a:solidFill>
                  <a:srgbClr val="FFC000"/>
                </a:solidFill>
                <a:latin typeface="微软雅黑" panose="020B0503020204020204" pitchFamily="34" charset="-122"/>
                <a:ea typeface="微软雅黑" panose="020B0503020204020204" pitchFamily="34" charset="-122"/>
                <a:hlinkClick r:id="rId4"/>
              </a:rPr>
              <a:t>大会</a:t>
            </a:r>
            <a:r>
              <a:rPr lang="zh-CN" altLang="en-US" i="1" dirty="0">
                <a:solidFill>
                  <a:srgbClr val="FFC000"/>
                </a:solidFill>
                <a:latin typeface="微软雅黑" panose="020B0503020204020204" pitchFamily="34" charset="-122"/>
                <a:ea typeface="微软雅黑" panose="020B0503020204020204" pitchFamily="34" charset="-122"/>
              </a:rPr>
              <a:t>上，施磊讲师做了</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增长黑客</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工作在 </a:t>
            </a:r>
            <a:r>
              <a:rPr lang="en-US" altLang="zh-CN" i="1" dirty="0" err="1">
                <a:solidFill>
                  <a:srgbClr val="FFC000"/>
                </a:solidFill>
                <a:latin typeface="微软雅黑" panose="020B0503020204020204" pitchFamily="34" charset="-122"/>
                <a:ea typeface="微软雅黑" panose="020B0503020204020204" pitchFamily="34" charset="-122"/>
              </a:rPr>
              <a:t>Airbnb</a:t>
            </a:r>
            <a:r>
              <a:rPr lang="en-US" altLang="zh-CN" i="1" dirty="0">
                <a:solidFill>
                  <a:srgbClr val="FFC000"/>
                </a:solidFill>
                <a:latin typeface="微软雅黑" panose="020B0503020204020204" pitchFamily="34" charset="-122"/>
                <a:ea typeface="微软雅黑" panose="020B0503020204020204" pitchFamily="34" charset="-122"/>
              </a:rPr>
              <a:t> </a:t>
            </a:r>
            <a:r>
              <a:rPr lang="zh-CN" altLang="en-US" i="1" dirty="0">
                <a:solidFill>
                  <a:srgbClr val="FFC000"/>
                </a:solidFill>
                <a:latin typeface="微软雅黑" panose="020B0503020204020204" pitchFamily="34" charset="-122"/>
                <a:ea typeface="微软雅黑" panose="020B0503020204020204" pitchFamily="34" charset="-122"/>
              </a:rPr>
              <a:t>和 </a:t>
            </a:r>
            <a:r>
              <a:rPr lang="en-US" altLang="zh-CN" i="1" dirty="0">
                <a:solidFill>
                  <a:srgbClr val="FFC000"/>
                </a:solidFill>
                <a:latin typeface="微软雅黑" panose="020B0503020204020204" pitchFamily="34" charset="-122"/>
                <a:ea typeface="微软雅黑" panose="020B0503020204020204" pitchFamily="34" charset="-122"/>
              </a:rPr>
              <a:t>Facebook </a:t>
            </a:r>
            <a:r>
              <a:rPr lang="zh-CN" altLang="en-US" i="1" dirty="0">
                <a:solidFill>
                  <a:srgbClr val="FFC000"/>
                </a:solidFill>
                <a:latin typeface="微软雅黑" panose="020B0503020204020204" pitchFamily="34" charset="-122"/>
                <a:ea typeface="微软雅黑" panose="020B0503020204020204" pitchFamily="34" charset="-122"/>
              </a:rPr>
              <a:t>的经历</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主题演讲</a:t>
            </a:r>
            <a:endParaRPr lang="en-US" altLang="zh-CN" i="1" dirty="0">
              <a:solidFill>
                <a:srgbClr val="FFC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zh-CN" altLang="en-US" sz="6000" dirty="0"/>
              <a:t>如何像黑客一样创业</a:t>
            </a:r>
          </a:p>
        </p:txBody>
      </p:sp>
      <p:grpSp>
        <p:nvGrpSpPr>
          <p:cNvPr id="21" name="组合 20"/>
          <p:cNvGrpSpPr/>
          <p:nvPr/>
        </p:nvGrpSpPr>
        <p:grpSpPr>
          <a:xfrm>
            <a:off x="2736850" y="2149475"/>
            <a:ext cx="12731115" cy="5997575"/>
            <a:chOff x="4712335" y="4686300"/>
            <a:chExt cx="8291830" cy="4067175"/>
          </a:xfrm>
        </p:grpSpPr>
        <p:sp>
          <p:nvSpPr>
            <p:cNvPr id="3" name="矩形 2"/>
            <p:cNvSpPr/>
            <p:nvPr/>
          </p:nvSpPr>
          <p:spPr>
            <a:xfrm>
              <a:off x="4712335" y="6247130"/>
              <a:ext cx="2955290" cy="1048790"/>
            </a:xfrm>
            <a:prstGeom prst="rect">
              <a:avLst/>
            </a:prstGeom>
          </p:spPr>
          <p:txBody>
            <a:bodyPr wrap="square" lIns="68580" tIns="34290" rIns="68580" bIns="34290">
              <a:spAutoFit/>
            </a:bodyPr>
            <a:lstStyle/>
            <a:p>
              <a:pPr>
                <a:spcBef>
                  <a:spcPts val="400"/>
                </a:spcBef>
              </a:pP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“我最为自豪的事情之一是我们的测试框架</a:t>
              </a: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在任何时候，都不只有一个</a:t>
              </a: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Facebook</a:t>
              </a: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版本正在运行，而是一万个左右。”</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28"/>
            <p:cNvSpPr txBox="1"/>
            <p:nvPr/>
          </p:nvSpPr>
          <p:spPr>
            <a:xfrm>
              <a:off x="4712335" y="5932805"/>
              <a:ext cx="1900555" cy="339161"/>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10FBFE"/>
                  </a:solidFill>
                  <a:effectLst/>
                  <a:uLnTx/>
                  <a:uFillTx/>
                  <a:latin typeface="+mn-ea"/>
                  <a:cs typeface="+mn-cs"/>
                  <a:sym typeface="+mn-ea"/>
                </a:rPr>
                <a:t>大量实验</a:t>
              </a:r>
              <a:endParaRPr kumimoji="0" lang="zh-CN" altLang="en-US" sz="3600" b="1" i="0" u="none" strike="noStrike" kern="1200" cap="none" spc="0" normalizeH="0" baseline="0" noProof="0" dirty="0">
                <a:ln>
                  <a:noFill/>
                </a:ln>
                <a:solidFill>
                  <a:prstClr val="white"/>
                </a:solidFill>
                <a:effectLst/>
                <a:uLnTx/>
                <a:uFillTx/>
                <a:latin typeface="+mn-ea"/>
                <a:cs typeface="+mn-cs"/>
              </a:endParaRPr>
            </a:p>
          </p:txBody>
        </p:sp>
        <p:grpSp>
          <p:nvGrpSpPr>
            <p:cNvPr id="5" name="组合 4"/>
            <p:cNvGrpSpPr/>
            <p:nvPr/>
          </p:nvGrpSpPr>
          <p:grpSpPr>
            <a:xfrm>
              <a:off x="8832850" y="7635875"/>
              <a:ext cx="1003300" cy="992505"/>
              <a:chOff x="4305571" y="3574858"/>
              <a:chExt cx="890588" cy="881062"/>
            </a:xfrm>
            <a:solidFill>
              <a:srgbClr val="6AE7FF">
                <a:alpha val="20000"/>
              </a:srgbClr>
            </a:solidFill>
          </p:grpSpPr>
          <p:sp>
            <p:nvSpPr>
              <p:cNvPr id="6" name="Freeform 15"/>
              <p:cNvSpPr>
                <a:spLocks noEditPoints="1"/>
              </p:cNvSpPr>
              <p:nvPr/>
            </p:nvSpPr>
            <p:spPr bwMode="auto">
              <a:xfrm>
                <a:off x="4305571" y="3574858"/>
                <a:ext cx="890588" cy="881062"/>
              </a:xfrm>
              <a:custGeom>
                <a:avLst/>
                <a:gdLst>
                  <a:gd name="T0" fmla="*/ 54 w 95"/>
                  <a:gd name="T1" fmla="*/ 94 h 94"/>
                  <a:gd name="T2" fmla="*/ 56 w 95"/>
                  <a:gd name="T3" fmla="*/ 81 h 94"/>
                  <a:gd name="T4" fmla="*/ 66 w 95"/>
                  <a:gd name="T5" fmla="*/ 78 h 94"/>
                  <a:gd name="T6" fmla="*/ 76 w 95"/>
                  <a:gd name="T7" fmla="*/ 85 h 94"/>
                  <a:gd name="T8" fmla="*/ 86 w 95"/>
                  <a:gd name="T9" fmla="*/ 75 h 94"/>
                  <a:gd name="T10" fmla="*/ 78 w 95"/>
                  <a:gd name="T11" fmla="*/ 65 h 94"/>
                  <a:gd name="T12" fmla="*/ 82 w 95"/>
                  <a:gd name="T13" fmla="*/ 56 h 94"/>
                  <a:gd name="T14" fmla="*/ 95 w 95"/>
                  <a:gd name="T15" fmla="*/ 54 h 94"/>
                  <a:gd name="T16" fmla="*/ 95 w 95"/>
                  <a:gd name="T17" fmla="*/ 40 h 94"/>
                  <a:gd name="T18" fmla="*/ 82 w 95"/>
                  <a:gd name="T19" fmla="*/ 38 h 94"/>
                  <a:gd name="T20" fmla="*/ 82 w 95"/>
                  <a:gd name="T21" fmla="*/ 37 h 94"/>
                  <a:gd name="T22" fmla="*/ 82 w 95"/>
                  <a:gd name="T23" fmla="*/ 37 h 94"/>
                  <a:gd name="T24" fmla="*/ 80 w 95"/>
                  <a:gd name="T25" fmla="*/ 33 h 94"/>
                  <a:gd name="T26" fmla="*/ 80 w 95"/>
                  <a:gd name="T27" fmla="*/ 31 h 94"/>
                  <a:gd name="T28" fmla="*/ 80 w 95"/>
                  <a:gd name="T29" fmla="*/ 31 h 94"/>
                  <a:gd name="T30" fmla="*/ 78 w 95"/>
                  <a:gd name="T31" fmla="*/ 29 h 94"/>
                  <a:gd name="T32" fmla="*/ 86 w 95"/>
                  <a:gd name="T33" fmla="*/ 18 h 94"/>
                  <a:gd name="T34" fmla="*/ 76 w 95"/>
                  <a:gd name="T35" fmla="*/ 9 h 94"/>
                  <a:gd name="T36" fmla="*/ 66 w 95"/>
                  <a:gd name="T37" fmla="*/ 16 h 94"/>
                  <a:gd name="T38" fmla="*/ 56 w 95"/>
                  <a:gd name="T39" fmla="*/ 12 h 94"/>
                  <a:gd name="T40" fmla="*/ 54 w 95"/>
                  <a:gd name="T41" fmla="*/ 0 h 94"/>
                  <a:gd name="T42" fmla="*/ 41 w 95"/>
                  <a:gd name="T43" fmla="*/ 0 h 94"/>
                  <a:gd name="T44" fmla="*/ 38 w 95"/>
                  <a:gd name="T45" fmla="*/ 12 h 94"/>
                  <a:gd name="T46" fmla="*/ 29 w 95"/>
                  <a:gd name="T47" fmla="*/ 16 h 94"/>
                  <a:gd name="T48" fmla="*/ 19 w 95"/>
                  <a:gd name="T49" fmla="*/ 9 h 94"/>
                  <a:gd name="T50" fmla="*/ 9 w 95"/>
                  <a:gd name="T51" fmla="*/ 18 h 94"/>
                  <a:gd name="T52" fmla="*/ 17 w 95"/>
                  <a:gd name="T53" fmla="*/ 29 h 94"/>
                  <a:gd name="T54" fmla="*/ 13 w 95"/>
                  <a:gd name="T55" fmla="*/ 38 h 94"/>
                  <a:gd name="T56" fmla="*/ 0 w 95"/>
                  <a:gd name="T57" fmla="*/ 40 h 94"/>
                  <a:gd name="T58" fmla="*/ 0 w 95"/>
                  <a:gd name="T59" fmla="*/ 54 h 94"/>
                  <a:gd name="T60" fmla="*/ 13 w 95"/>
                  <a:gd name="T61" fmla="*/ 56 h 94"/>
                  <a:gd name="T62" fmla="*/ 16 w 95"/>
                  <a:gd name="T63" fmla="*/ 65 h 94"/>
                  <a:gd name="T64" fmla="*/ 9 w 95"/>
                  <a:gd name="T65" fmla="*/ 75 h 94"/>
                  <a:gd name="T66" fmla="*/ 19 w 95"/>
                  <a:gd name="T67" fmla="*/ 85 h 94"/>
                  <a:gd name="T68" fmla="*/ 29 w 95"/>
                  <a:gd name="T69" fmla="*/ 78 h 94"/>
                  <a:gd name="T70" fmla="*/ 38 w 95"/>
                  <a:gd name="T71" fmla="*/ 82 h 94"/>
                  <a:gd name="T72" fmla="*/ 41 w 95"/>
                  <a:gd name="T73" fmla="*/ 94 h 94"/>
                  <a:gd name="T74" fmla="*/ 54 w 95"/>
                  <a:gd name="T75" fmla="*/ 94 h 94"/>
                  <a:gd name="T76" fmla="*/ 72 w 95"/>
                  <a:gd name="T77" fmla="*/ 43 h 94"/>
                  <a:gd name="T78" fmla="*/ 51 w 95"/>
                  <a:gd name="T79" fmla="*/ 72 h 94"/>
                  <a:gd name="T80" fmla="*/ 22 w 95"/>
                  <a:gd name="T81" fmla="*/ 50 h 94"/>
                  <a:gd name="T82" fmla="*/ 44 w 95"/>
                  <a:gd name="T83" fmla="*/ 22 h 94"/>
                  <a:gd name="T84" fmla="*/ 56 w 95"/>
                  <a:gd name="T85" fmla="*/ 23 h 94"/>
                  <a:gd name="T86" fmla="*/ 56 w 95"/>
                  <a:gd name="T87" fmla="*/ 23 h 94"/>
                  <a:gd name="T88" fmla="*/ 65 w 95"/>
                  <a:gd name="T89" fmla="*/ 29 h 94"/>
                  <a:gd name="T90" fmla="*/ 69 w 95"/>
                  <a:gd name="T91" fmla="*/ 34 h 94"/>
                  <a:gd name="T92" fmla="*/ 72 w 95"/>
                  <a:gd name="T93" fmla="*/ 4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94">
                    <a:moveTo>
                      <a:pt x="54" y="94"/>
                    </a:moveTo>
                    <a:cubicBezTo>
                      <a:pt x="56" y="81"/>
                      <a:pt x="56" y="81"/>
                      <a:pt x="56" y="81"/>
                    </a:cubicBezTo>
                    <a:cubicBezTo>
                      <a:pt x="66" y="78"/>
                      <a:pt x="66" y="78"/>
                      <a:pt x="66" y="78"/>
                    </a:cubicBezTo>
                    <a:cubicBezTo>
                      <a:pt x="76" y="85"/>
                      <a:pt x="76" y="85"/>
                      <a:pt x="76" y="85"/>
                    </a:cubicBezTo>
                    <a:cubicBezTo>
                      <a:pt x="86" y="75"/>
                      <a:pt x="86" y="75"/>
                      <a:pt x="86" y="75"/>
                    </a:cubicBezTo>
                    <a:cubicBezTo>
                      <a:pt x="78" y="65"/>
                      <a:pt x="78" y="65"/>
                      <a:pt x="78" y="65"/>
                    </a:cubicBezTo>
                    <a:cubicBezTo>
                      <a:pt x="82" y="56"/>
                      <a:pt x="82" y="56"/>
                      <a:pt x="82" y="56"/>
                    </a:cubicBezTo>
                    <a:cubicBezTo>
                      <a:pt x="95" y="54"/>
                      <a:pt x="95" y="54"/>
                      <a:pt x="95" y="54"/>
                    </a:cubicBezTo>
                    <a:cubicBezTo>
                      <a:pt x="95" y="40"/>
                      <a:pt x="95" y="40"/>
                      <a:pt x="95" y="40"/>
                    </a:cubicBezTo>
                    <a:cubicBezTo>
                      <a:pt x="82" y="38"/>
                      <a:pt x="82" y="38"/>
                      <a:pt x="82" y="38"/>
                    </a:cubicBezTo>
                    <a:cubicBezTo>
                      <a:pt x="82" y="37"/>
                      <a:pt x="82" y="37"/>
                      <a:pt x="82" y="37"/>
                    </a:cubicBezTo>
                    <a:cubicBezTo>
                      <a:pt x="82" y="37"/>
                      <a:pt x="82" y="37"/>
                      <a:pt x="82" y="37"/>
                    </a:cubicBezTo>
                    <a:cubicBezTo>
                      <a:pt x="80" y="33"/>
                      <a:pt x="80" y="33"/>
                      <a:pt x="80" y="33"/>
                    </a:cubicBezTo>
                    <a:cubicBezTo>
                      <a:pt x="80" y="31"/>
                      <a:pt x="80" y="31"/>
                      <a:pt x="80" y="31"/>
                    </a:cubicBezTo>
                    <a:cubicBezTo>
                      <a:pt x="80" y="31"/>
                      <a:pt x="80" y="31"/>
                      <a:pt x="80" y="31"/>
                    </a:cubicBezTo>
                    <a:cubicBezTo>
                      <a:pt x="78" y="29"/>
                      <a:pt x="78" y="29"/>
                      <a:pt x="78" y="29"/>
                    </a:cubicBezTo>
                    <a:cubicBezTo>
                      <a:pt x="86" y="18"/>
                      <a:pt x="86" y="18"/>
                      <a:pt x="86" y="18"/>
                    </a:cubicBezTo>
                    <a:cubicBezTo>
                      <a:pt x="76" y="9"/>
                      <a:pt x="76" y="9"/>
                      <a:pt x="76" y="9"/>
                    </a:cubicBezTo>
                    <a:cubicBezTo>
                      <a:pt x="66" y="16"/>
                      <a:pt x="66" y="16"/>
                      <a:pt x="66" y="16"/>
                    </a:cubicBezTo>
                    <a:cubicBezTo>
                      <a:pt x="56" y="12"/>
                      <a:pt x="56" y="12"/>
                      <a:pt x="56" y="12"/>
                    </a:cubicBezTo>
                    <a:cubicBezTo>
                      <a:pt x="54" y="0"/>
                      <a:pt x="54" y="0"/>
                      <a:pt x="54" y="0"/>
                    </a:cubicBezTo>
                    <a:cubicBezTo>
                      <a:pt x="41" y="0"/>
                      <a:pt x="41" y="0"/>
                      <a:pt x="41" y="0"/>
                    </a:cubicBezTo>
                    <a:cubicBezTo>
                      <a:pt x="38" y="12"/>
                      <a:pt x="38" y="12"/>
                      <a:pt x="38" y="12"/>
                    </a:cubicBezTo>
                    <a:cubicBezTo>
                      <a:pt x="29" y="16"/>
                      <a:pt x="29" y="16"/>
                      <a:pt x="29" y="16"/>
                    </a:cubicBezTo>
                    <a:cubicBezTo>
                      <a:pt x="19" y="9"/>
                      <a:pt x="19" y="9"/>
                      <a:pt x="19" y="9"/>
                    </a:cubicBezTo>
                    <a:cubicBezTo>
                      <a:pt x="9" y="18"/>
                      <a:pt x="9" y="18"/>
                      <a:pt x="9" y="18"/>
                    </a:cubicBezTo>
                    <a:cubicBezTo>
                      <a:pt x="17" y="29"/>
                      <a:pt x="17" y="29"/>
                      <a:pt x="17" y="29"/>
                    </a:cubicBezTo>
                    <a:cubicBezTo>
                      <a:pt x="13" y="38"/>
                      <a:pt x="13" y="38"/>
                      <a:pt x="13" y="38"/>
                    </a:cubicBezTo>
                    <a:cubicBezTo>
                      <a:pt x="0" y="40"/>
                      <a:pt x="0" y="40"/>
                      <a:pt x="0" y="40"/>
                    </a:cubicBezTo>
                    <a:cubicBezTo>
                      <a:pt x="0" y="54"/>
                      <a:pt x="0" y="54"/>
                      <a:pt x="0" y="54"/>
                    </a:cubicBezTo>
                    <a:cubicBezTo>
                      <a:pt x="13" y="56"/>
                      <a:pt x="13" y="56"/>
                      <a:pt x="13" y="56"/>
                    </a:cubicBezTo>
                    <a:cubicBezTo>
                      <a:pt x="16" y="65"/>
                      <a:pt x="16" y="65"/>
                      <a:pt x="16" y="65"/>
                    </a:cubicBezTo>
                    <a:cubicBezTo>
                      <a:pt x="9" y="75"/>
                      <a:pt x="9" y="75"/>
                      <a:pt x="9" y="75"/>
                    </a:cubicBezTo>
                    <a:cubicBezTo>
                      <a:pt x="19" y="85"/>
                      <a:pt x="19" y="85"/>
                      <a:pt x="19" y="85"/>
                    </a:cubicBezTo>
                    <a:cubicBezTo>
                      <a:pt x="29" y="78"/>
                      <a:pt x="29" y="78"/>
                      <a:pt x="29" y="78"/>
                    </a:cubicBezTo>
                    <a:cubicBezTo>
                      <a:pt x="38" y="82"/>
                      <a:pt x="38" y="82"/>
                      <a:pt x="38" y="82"/>
                    </a:cubicBezTo>
                    <a:cubicBezTo>
                      <a:pt x="41" y="94"/>
                      <a:pt x="41" y="94"/>
                      <a:pt x="41" y="94"/>
                    </a:cubicBezTo>
                    <a:cubicBezTo>
                      <a:pt x="54" y="94"/>
                      <a:pt x="54" y="94"/>
                      <a:pt x="54" y="94"/>
                    </a:cubicBezTo>
                    <a:close/>
                    <a:moveTo>
                      <a:pt x="72" y="43"/>
                    </a:moveTo>
                    <a:cubicBezTo>
                      <a:pt x="74" y="57"/>
                      <a:pt x="65" y="70"/>
                      <a:pt x="51" y="72"/>
                    </a:cubicBezTo>
                    <a:cubicBezTo>
                      <a:pt x="37" y="74"/>
                      <a:pt x="24" y="64"/>
                      <a:pt x="22" y="50"/>
                    </a:cubicBezTo>
                    <a:cubicBezTo>
                      <a:pt x="21" y="36"/>
                      <a:pt x="30" y="24"/>
                      <a:pt x="44" y="22"/>
                    </a:cubicBezTo>
                    <a:cubicBezTo>
                      <a:pt x="48" y="21"/>
                      <a:pt x="52" y="22"/>
                      <a:pt x="56" y="23"/>
                    </a:cubicBezTo>
                    <a:cubicBezTo>
                      <a:pt x="56" y="23"/>
                      <a:pt x="56" y="23"/>
                      <a:pt x="56" y="23"/>
                    </a:cubicBezTo>
                    <a:cubicBezTo>
                      <a:pt x="59" y="24"/>
                      <a:pt x="63" y="26"/>
                      <a:pt x="65" y="29"/>
                    </a:cubicBezTo>
                    <a:cubicBezTo>
                      <a:pt x="67" y="30"/>
                      <a:pt x="68" y="32"/>
                      <a:pt x="69" y="34"/>
                    </a:cubicBezTo>
                    <a:cubicBezTo>
                      <a:pt x="71" y="37"/>
                      <a:pt x="72" y="40"/>
                      <a:pt x="72" y="43"/>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7" name="Freeform 16"/>
              <p:cNvSpPr>
                <a:spLocks noEditPoints="1"/>
              </p:cNvSpPr>
              <p:nvPr/>
            </p:nvSpPr>
            <p:spPr bwMode="auto">
              <a:xfrm>
                <a:off x="4605608" y="3836795"/>
                <a:ext cx="290513" cy="328612"/>
              </a:xfrm>
              <a:custGeom>
                <a:avLst/>
                <a:gdLst>
                  <a:gd name="T0" fmla="*/ 15 w 31"/>
                  <a:gd name="T1" fmla="*/ 0 h 35"/>
                  <a:gd name="T2" fmla="*/ 24 w 31"/>
                  <a:gd name="T3" fmla="*/ 8 h 35"/>
                  <a:gd name="T4" fmla="*/ 15 w 31"/>
                  <a:gd name="T5" fmla="*/ 17 h 35"/>
                  <a:gd name="T6" fmla="*/ 7 w 31"/>
                  <a:gd name="T7" fmla="*/ 8 h 35"/>
                  <a:gd name="T8" fmla="*/ 15 w 31"/>
                  <a:gd name="T9" fmla="*/ 0 h 35"/>
                  <a:gd name="T10" fmla="*/ 6 w 31"/>
                  <a:gd name="T11" fmla="*/ 19 h 35"/>
                  <a:gd name="T12" fmla="*/ 10 w 31"/>
                  <a:gd name="T13" fmla="*/ 19 h 35"/>
                  <a:gd name="T14" fmla="*/ 14 w 31"/>
                  <a:gd name="T15" fmla="*/ 24 h 35"/>
                  <a:gd name="T16" fmla="*/ 17 w 31"/>
                  <a:gd name="T17" fmla="*/ 24 h 35"/>
                  <a:gd name="T18" fmla="*/ 21 w 31"/>
                  <a:gd name="T19" fmla="*/ 19 h 35"/>
                  <a:gd name="T20" fmla="*/ 24 w 31"/>
                  <a:gd name="T21" fmla="*/ 19 h 35"/>
                  <a:gd name="T22" fmla="*/ 31 w 31"/>
                  <a:gd name="T23" fmla="*/ 25 h 35"/>
                  <a:gd name="T24" fmla="*/ 31 w 31"/>
                  <a:gd name="T25" fmla="*/ 35 h 35"/>
                  <a:gd name="T26" fmla="*/ 0 w 31"/>
                  <a:gd name="T27" fmla="*/ 35 h 35"/>
                  <a:gd name="T28" fmla="*/ 0 w 31"/>
                  <a:gd name="T29" fmla="*/ 25 h 35"/>
                  <a:gd name="T30" fmla="*/ 6 w 31"/>
                  <a:gd name="T3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15" y="0"/>
                    </a:moveTo>
                    <a:cubicBezTo>
                      <a:pt x="20" y="0"/>
                      <a:pt x="24" y="4"/>
                      <a:pt x="24" y="8"/>
                    </a:cubicBezTo>
                    <a:cubicBezTo>
                      <a:pt x="24" y="13"/>
                      <a:pt x="20" y="17"/>
                      <a:pt x="15" y="17"/>
                    </a:cubicBezTo>
                    <a:cubicBezTo>
                      <a:pt x="11" y="17"/>
                      <a:pt x="7" y="13"/>
                      <a:pt x="7" y="8"/>
                    </a:cubicBezTo>
                    <a:cubicBezTo>
                      <a:pt x="7" y="4"/>
                      <a:pt x="11" y="0"/>
                      <a:pt x="15" y="0"/>
                    </a:cubicBezTo>
                    <a:close/>
                    <a:moveTo>
                      <a:pt x="6" y="19"/>
                    </a:moveTo>
                    <a:cubicBezTo>
                      <a:pt x="10" y="19"/>
                      <a:pt x="10" y="19"/>
                      <a:pt x="10" y="19"/>
                    </a:cubicBezTo>
                    <a:cubicBezTo>
                      <a:pt x="14" y="24"/>
                      <a:pt x="14" y="24"/>
                      <a:pt x="14" y="24"/>
                    </a:cubicBezTo>
                    <a:cubicBezTo>
                      <a:pt x="15" y="26"/>
                      <a:pt x="16" y="26"/>
                      <a:pt x="17" y="24"/>
                    </a:cubicBezTo>
                    <a:cubicBezTo>
                      <a:pt x="21" y="19"/>
                      <a:pt x="21" y="19"/>
                      <a:pt x="21" y="19"/>
                    </a:cubicBezTo>
                    <a:cubicBezTo>
                      <a:pt x="24" y="19"/>
                      <a:pt x="24" y="19"/>
                      <a:pt x="24" y="19"/>
                    </a:cubicBezTo>
                    <a:cubicBezTo>
                      <a:pt x="28" y="19"/>
                      <a:pt x="31" y="21"/>
                      <a:pt x="31" y="25"/>
                    </a:cubicBezTo>
                    <a:cubicBezTo>
                      <a:pt x="31" y="35"/>
                      <a:pt x="31" y="35"/>
                      <a:pt x="31" y="35"/>
                    </a:cubicBezTo>
                    <a:cubicBezTo>
                      <a:pt x="26" y="35"/>
                      <a:pt x="5" y="35"/>
                      <a:pt x="0" y="35"/>
                    </a:cubicBezTo>
                    <a:cubicBezTo>
                      <a:pt x="0" y="25"/>
                      <a:pt x="0" y="25"/>
                      <a:pt x="0" y="25"/>
                    </a:cubicBezTo>
                    <a:cubicBezTo>
                      <a:pt x="0" y="21"/>
                      <a:pt x="3" y="19"/>
                      <a:pt x="6" y="19"/>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grpSp>
          <p:nvGrpSpPr>
            <p:cNvPr id="8" name="组合 7"/>
            <p:cNvGrpSpPr/>
            <p:nvPr/>
          </p:nvGrpSpPr>
          <p:grpSpPr>
            <a:xfrm>
              <a:off x="8832850" y="5374005"/>
              <a:ext cx="992505" cy="1005205"/>
              <a:chOff x="4305571" y="1566670"/>
              <a:chExt cx="881063" cy="892175"/>
            </a:xfrm>
            <a:solidFill>
              <a:srgbClr val="6AE7FF">
                <a:alpha val="20000"/>
              </a:srgbClr>
            </a:solidFill>
          </p:grpSpPr>
          <p:sp>
            <p:nvSpPr>
              <p:cNvPr id="9" name="Freeform 17"/>
              <p:cNvSpPr>
                <a:spLocks noEditPoints="1"/>
              </p:cNvSpPr>
              <p:nvPr/>
            </p:nvSpPr>
            <p:spPr bwMode="auto">
              <a:xfrm>
                <a:off x="4305571" y="1566670"/>
                <a:ext cx="881063" cy="892175"/>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0" name="Freeform 18"/>
              <p:cNvSpPr>
                <a:spLocks noEditPoints="1"/>
              </p:cNvSpPr>
              <p:nvPr/>
            </p:nvSpPr>
            <p:spPr bwMode="auto">
              <a:xfrm>
                <a:off x="4605608" y="1839720"/>
                <a:ext cx="280988" cy="327025"/>
              </a:xfrm>
              <a:custGeom>
                <a:avLst/>
                <a:gdLst>
                  <a:gd name="T0" fmla="*/ 15 w 30"/>
                  <a:gd name="T1" fmla="*/ 0 h 35"/>
                  <a:gd name="T2" fmla="*/ 23 w 30"/>
                  <a:gd name="T3" fmla="*/ 8 h 35"/>
                  <a:gd name="T4" fmla="*/ 15 w 30"/>
                  <a:gd name="T5" fmla="*/ 16 h 35"/>
                  <a:gd name="T6" fmla="*/ 7 w 30"/>
                  <a:gd name="T7" fmla="*/ 8 h 35"/>
                  <a:gd name="T8" fmla="*/ 15 w 30"/>
                  <a:gd name="T9" fmla="*/ 0 h 35"/>
                  <a:gd name="T10" fmla="*/ 6 w 30"/>
                  <a:gd name="T11" fmla="*/ 18 h 35"/>
                  <a:gd name="T12" fmla="*/ 10 w 30"/>
                  <a:gd name="T13" fmla="*/ 18 h 35"/>
                  <a:gd name="T14" fmla="*/ 13 w 30"/>
                  <a:gd name="T15" fmla="*/ 24 h 35"/>
                  <a:gd name="T16" fmla="*/ 17 w 30"/>
                  <a:gd name="T17" fmla="*/ 24 h 35"/>
                  <a:gd name="T18" fmla="*/ 20 w 30"/>
                  <a:gd name="T19" fmla="*/ 18 h 35"/>
                  <a:gd name="T20" fmla="*/ 24 w 30"/>
                  <a:gd name="T21" fmla="*/ 18 h 35"/>
                  <a:gd name="T22" fmla="*/ 30 w 30"/>
                  <a:gd name="T23" fmla="*/ 25 h 35"/>
                  <a:gd name="T24" fmla="*/ 30 w 30"/>
                  <a:gd name="T25" fmla="*/ 35 h 35"/>
                  <a:gd name="T26" fmla="*/ 0 w 30"/>
                  <a:gd name="T27" fmla="*/ 35 h 35"/>
                  <a:gd name="T28" fmla="*/ 0 w 30"/>
                  <a:gd name="T29" fmla="*/ 25 h 35"/>
                  <a:gd name="T30" fmla="*/ 6 w 30"/>
                  <a:gd name="T31"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5">
                    <a:moveTo>
                      <a:pt x="15" y="0"/>
                    </a:moveTo>
                    <a:cubicBezTo>
                      <a:pt x="20" y="0"/>
                      <a:pt x="23" y="3"/>
                      <a:pt x="23" y="8"/>
                    </a:cubicBezTo>
                    <a:cubicBezTo>
                      <a:pt x="23" y="13"/>
                      <a:pt x="20" y="16"/>
                      <a:pt x="15" y="16"/>
                    </a:cubicBezTo>
                    <a:cubicBezTo>
                      <a:pt x="10" y="16"/>
                      <a:pt x="7" y="13"/>
                      <a:pt x="7" y="8"/>
                    </a:cubicBezTo>
                    <a:cubicBezTo>
                      <a:pt x="7" y="3"/>
                      <a:pt x="10" y="0"/>
                      <a:pt x="15" y="0"/>
                    </a:cubicBezTo>
                    <a:close/>
                    <a:moveTo>
                      <a:pt x="6" y="18"/>
                    </a:moveTo>
                    <a:cubicBezTo>
                      <a:pt x="10" y="18"/>
                      <a:pt x="10" y="18"/>
                      <a:pt x="10" y="18"/>
                    </a:cubicBezTo>
                    <a:cubicBezTo>
                      <a:pt x="13" y="24"/>
                      <a:pt x="13" y="24"/>
                      <a:pt x="13" y="24"/>
                    </a:cubicBezTo>
                    <a:cubicBezTo>
                      <a:pt x="14" y="26"/>
                      <a:pt x="16" y="26"/>
                      <a:pt x="17" y="24"/>
                    </a:cubicBezTo>
                    <a:cubicBezTo>
                      <a:pt x="20" y="18"/>
                      <a:pt x="20" y="18"/>
                      <a:pt x="20" y="18"/>
                    </a:cubicBezTo>
                    <a:cubicBezTo>
                      <a:pt x="24" y="18"/>
                      <a:pt x="24" y="18"/>
                      <a:pt x="24" y="18"/>
                    </a:cubicBezTo>
                    <a:cubicBezTo>
                      <a:pt x="27" y="18"/>
                      <a:pt x="30" y="21"/>
                      <a:pt x="30" y="25"/>
                    </a:cubicBezTo>
                    <a:cubicBezTo>
                      <a:pt x="30" y="35"/>
                      <a:pt x="30" y="35"/>
                      <a:pt x="30" y="35"/>
                    </a:cubicBezTo>
                    <a:cubicBezTo>
                      <a:pt x="25" y="35"/>
                      <a:pt x="5" y="35"/>
                      <a:pt x="0" y="35"/>
                    </a:cubicBezTo>
                    <a:cubicBezTo>
                      <a:pt x="0" y="25"/>
                      <a:pt x="0" y="25"/>
                      <a:pt x="0" y="25"/>
                    </a:cubicBezTo>
                    <a:cubicBezTo>
                      <a:pt x="0" y="21"/>
                      <a:pt x="3" y="18"/>
                      <a:pt x="6" y="18"/>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grpSp>
          <p:nvGrpSpPr>
            <p:cNvPr id="11" name="组合 10"/>
            <p:cNvGrpSpPr/>
            <p:nvPr/>
          </p:nvGrpSpPr>
          <p:grpSpPr>
            <a:xfrm>
              <a:off x="7791450" y="6176645"/>
              <a:ext cx="1647190" cy="1649095"/>
              <a:chOff x="3381108" y="2279458"/>
              <a:chExt cx="1462088" cy="1463675"/>
            </a:xfrm>
            <a:solidFill>
              <a:srgbClr val="6AE7FF">
                <a:alpha val="50000"/>
              </a:srgbClr>
            </a:solidFill>
          </p:grpSpPr>
          <p:sp>
            <p:nvSpPr>
              <p:cNvPr id="12" name="Freeform 19"/>
              <p:cNvSpPr>
                <a:spLocks noEditPoints="1"/>
              </p:cNvSpPr>
              <p:nvPr/>
            </p:nvSpPr>
            <p:spPr bwMode="auto">
              <a:xfrm>
                <a:off x="3381108" y="2279458"/>
                <a:ext cx="1462088" cy="1463675"/>
              </a:xfrm>
              <a:custGeom>
                <a:avLst/>
                <a:gdLst>
                  <a:gd name="T0" fmla="*/ 89 w 156"/>
                  <a:gd name="T1" fmla="*/ 156 h 156"/>
                  <a:gd name="T2" fmla="*/ 93 w 156"/>
                  <a:gd name="T3" fmla="*/ 135 h 156"/>
                  <a:gd name="T4" fmla="*/ 108 w 156"/>
                  <a:gd name="T5" fmla="*/ 129 h 156"/>
                  <a:gd name="T6" fmla="*/ 125 w 156"/>
                  <a:gd name="T7" fmla="*/ 141 h 156"/>
                  <a:gd name="T8" fmla="*/ 141 w 156"/>
                  <a:gd name="T9" fmla="*/ 125 h 156"/>
                  <a:gd name="T10" fmla="*/ 129 w 156"/>
                  <a:gd name="T11" fmla="*/ 108 h 156"/>
                  <a:gd name="T12" fmla="*/ 135 w 156"/>
                  <a:gd name="T13" fmla="*/ 93 h 156"/>
                  <a:gd name="T14" fmla="*/ 156 w 156"/>
                  <a:gd name="T15" fmla="*/ 89 h 156"/>
                  <a:gd name="T16" fmla="*/ 156 w 156"/>
                  <a:gd name="T17" fmla="*/ 67 h 156"/>
                  <a:gd name="T18" fmla="*/ 135 w 156"/>
                  <a:gd name="T19" fmla="*/ 63 h 156"/>
                  <a:gd name="T20" fmla="*/ 135 w 156"/>
                  <a:gd name="T21" fmla="*/ 62 h 156"/>
                  <a:gd name="T22" fmla="*/ 135 w 156"/>
                  <a:gd name="T23" fmla="*/ 62 h 156"/>
                  <a:gd name="T24" fmla="*/ 132 w 156"/>
                  <a:gd name="T25" fmla="*/ 56 h 156"/>
                  <a:gd name="T26" fmla="*/ 131 w 156"/>
                  <a:gd name="T27" fmla="*/ 53 h 156"/>
                  <a:gd name="T28" fmla="*/ 131 w 156"/>
                  <a:gd name="T29" fmla="*/ 53 h 156"/>
                  <a:gd name="T30" fmla="*/ 129 w 156"/>
                  <a:gd name="T31" fmla="*/ 48 h 156"/>
                  <a:gd name="T32" fmla="*/ 141 w 156"/>
                  <a:gd name="T33" fmla="*/ 31 h 156"/>
                  <a:gd name="T34" fmla="*/ 125 w 156"/>
                  <a:gd name="T35" fmla="*/ 15 h 156"/>
                  <a:gd name="T36" fmla="*/ 108 w 156"/>
                  <a:gd name="T37" fmla="*/ 27 h 156"/>
                  <a:gd name="T38" fmla="*/ 93 w 156"/>
                  <a:gd name="T39" fmla="*/ 21 h 156"/>
                  <a:gd name="T40" fmla="*/ 89 w 156"/>
                  <a:gd name="T41" fmla="*/ 0 h 156"/>
                  <a:gd name="T42" fmla="*/ 67 w 156"/>
                  <a:gd name="T43" fmla="*/ 0 h 156"/>
                  <a:gd name="T44" fmla="*/ 63 w 156"/>
                  <a:gd name="T45" fmla="*/ 21 h 156"/>
                  <a:gd name="T46" fmla="*/ 48 w 156"/>
                  <a:gd name="T47" fmla="*/ 27 h 156"/>
                  <a:gd name="T48" fmla="*/ 31 w 156"/>
                  <a:gd name="T49" fmla="*/ 15 h 156"/>
                  <a:gd name="T50" fmla="*/ 15 w 156"/>
                  <a:gd name="T51" fmla="*/ 31 h 156"/>
                  <a:gd name="T52" fmla="*/ 27 w 156"/>
                  <a:gd name="T53" fmla="*/ 48 h 156"/>
                  <a:gd name="T54" fmla="*/ 21 w 156"/>
                  <a:gd name="T55" fmla="*/ 63 h 156"/>
                  <a:gd name="T56" fmla="*/ 0 w 156"/>
                  <a:gd name="T57" fmla="*/ 67 h 156"/>
                  <a:gd name="T58" fmla="*/ 0 w 156"/>
                  <a:gd name="T59" fmla="*/ 89 h 156"/>
                  <a:gd name="T60" fmla="*/ 21 w 156"/>
                  <a:gd name="T61" fmla="*/ 93 h 156"/>
                  <a:gd name="T62" fmla="*/ 27 w 156"/>
                  <a:gd name="T63" fmla="*/ 108 h 156"/>
                  <a:gd name="T64" fmla="*/ 15 w 156"/>
                  <a:gd name="T65" fmla="*/ 125 h 156"/>
                  <a:gd name="T66" fmla="*/ 31 w 156"/>
                  <a:gd name="T67" fmla="*/ 141 h 156"/>
                  <a:gd name="T68" fmla="*/ 48 w 156"/>
                  <a:gd name="T69" fmla="*/ 129 h 156"/>
                  <a:gd name="T70" fmla="*/ 63 w 156"/>
                  <a:gd name="T71" fmla="*/ 135 h 156"/>
                  <a:gd name="T72" fmla="*/ 67 w 156"/>
                  <a:gd name="T73" fmla="*/ 156 h 156"/>
                  <a:gd name="T74" fmla="*/ 89 w 156"/>
                  <a:gd name="T75" fmla="*/ 156 h 156"/>
                  <a:gd name="T76" fmla="*/ 119 w 156"/>
                  <a:gd name="T77" fmla="*/ 72 h 156"/>
                  <a:gd name="T78" fmla="*/ 84 w 156"/>
                  <a:gd name="T79" fmla="*/ 119 h 156"/>
                  <a:gd name="T80" fmla="*/ 37 w 156"/>
                  <a:gd name="T81" fmla="*/ 84 h 156"/>
                  <a:gd name="T82" fmla="*/ 72 w 156"/>
                  <a:gd name="T83" fmla="*/ 37 h 156"/>
                  <a:gd name="T84" fmla="*/ 92 w 156"/>
                  <a:gd name="T85" fmla="*/ 39 h 156"/>
                  <a:gd name="T86" fmla="*/ 92 w 156"/>
                  <a:gd name="T87" fmla="*/ 39 h 156"/>
                  <a:gd name="T88" fmla="*/ 107 w 156"/>
                  <a:gd name="T89" fmla="*/ 49 h 156"/>
                  <a:gd name="T90" fmla="*/ 114 w 156"/>
                  <a:gd name="T91" fmla="*/ 57 h 156"/>
                  <a:gd name="T92" fmla="*/ 119 w 156"/>
                  <a:gd name="T93"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3" name="Freeform 20"/>
              <p:cNvSpPr>
                <a:spLocks noEditPoints="1"/>
              </p:cNvSpPr>
              <p:nvPr/>
            </p:nvSpPr>
            <p:spPr bwMode="auto">
              <a:xfrm>
                <a:off x="3877996" y="2720783"/>
                <a:ext cx="468313" cy="544512"/>
              </a:xfrm>
              <a:custGeom>
                <a:avLst/>
                <a:gdLst>
                  <a:gd name="T0" fmla="*/ 25 w 50"/>
                  <a:gd name="T1" fmla="*/ 0 h 58"/>
                  <a:gd name="T2" fmla="*/ 39 w 50"/>
                  <a:gd name="T3" fmla="*/ 14 h 58"/>
                  <a:gd name="T4" fmla="*/ 25 w 50"/>
                  <a:gd name="T5" fmla="*/ 28 h 58"/>
                  <a:gd name="T6" fmla="*/ 11 w 50"/>
                  <a:gd name="T7" fmla="*/ 14 h 58"/>
                  <a:gd name="T8" fmla="*/ 25 w 50"/>
                  <a:gd name="T9" fmla="*/ 0 h 58"/>
                  <a:gd name="T10" fmla="*/ 10 w 50"/>
                  <a:gd name="T11" fmla="*/ 31 h 58"/>
                  <a:gd name="T12" fmla="*/ 16 w 50"/>
                  <a:gd name="T13" fmla="*/ 31 h 58"/>
                  <a:gd name="T14" fmla="*/ 22 w 50"/>
                  <a:gd name="T15" fmla="*/ 40 h 58"/>
                  <a:gd name="T16" fmla="*/ 28 w 50"/>
                  <a:gd name="T17" fmla="*/ 40 h 58"/>
                  <a:gd name="T18" fmla="*/ 34 w 50"/>
                  <a:gd name="T19" fmla="*/ 31 h 58"/>
                  <a:gd name="T20" fmla="*/ 40 w 50"/>
                  <a:gd name="T21" fmla="*/ 31 h 58"/>
                  <a:gd name="T22" fmla="*/ 50 w 50"/>
                  <a:gd name="T23" fmla="*/ 41 h 58"/>
                  <a:gd name="T24" fmla="*/ 50 w 50"/>
                  <a:gd name="T25" fmla="*/ 58 h 58"/>
                  <a:gd name="T26" fmla="*/ 0 w 50"/>
                  <a:gd name="T27" fmla="*/ 58 h 58"/>
                  <a:gd name="T28" fmla="*/ 0 w 50"/>
                  <a:gd name="T29" fmla="*/ 41 h 58"/>
                  <a:gd name="T30" fmla="*/ 10 w 50"/>
                  <a:gd name="T31"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8">
                    <a:moveTo>
                      <a:pt x="25" y="0"/>
                    </a:moveTo>
                    <a:cubicBezTo>
                      <a:pt x="33" y="0"/>
                      <a:pt x="39" y="6"/>
                      <a:pt x="39" y="14"/>
                    </a:cubicBezTo>
                    <a:cubicBezTo>
                      <a:pt x="39" y="21"/>
                      <a:pt x="33" y="28"/>
                      <a:pt x="25" y="28"/>
                    </a:cubicBezTo>
                    <a:cubicBezTo>
                      <a:pt x="17" y="28"/>
                      <a:pt x="11" y="21"/>
                      <a:pt x="11" y="14"/>
                    </a:cubicBezTo>
                    <a:cubicBezTo>
                      <a:pt x="11" y="6"/>
                      <a:pt x="17" y="0"/>
                      <a:pt x="25" y="0"/>
                    </a:cubicBezTo>
                    <a:close/>
                    <a:moveTo>
                      <a:pt x="10" y="31"/>
                    </a:moveTo>
                    <a:cubicBezTo>
                      <a:pt x="16" y="31"/>
                      <a:pt x="16" y="31"/>
                      <a:pt x="16" y="31"/>
                    </a:cubicBezTo>
                    <a:cubicBezTo>
                      <a:pt x="22" y="40"/>
                      <a:pt x="22" y="40"/>
                      <a:pt x="22" y="40"/>
                    </a:cubicBezTo>
                    <a:cubicBezTo>
                      <a:pt x="24" y="43"/>
                      <a:pt x="26" y="43"/>
                      <a:pt x="28" y="40"/>
                    </a:cubicBezTo>
                    <a:cubicBezTo>
                      <a:pt x="34" y="31"/>
                      <a:pt x="34" y="31"/>
                      <a:pt x="34" y="31"/>
                    </a:cubicBezTo>
                    <a:cubicBezTo>
                      <a:pt x="40" y="31"/>
                      <a:pt x="40" y="31"/>
                      <a:pt x="40" y="31"/>
                    </a:cubicBezTo>
                    <a:cubicBezTo>
                      <a:pt x="45" y="31"/>
                      <a:pt x="50" y="36"/>
                      <a:pt x="50" y="41"/>
                    </a:cubicBezTo>
                    <a:cubicBezTo>
                      <a:pt x="50" y="58"/>
                      <a:pt x="50" y="58"/>
                      <a:pt x="50" y="58"/>
                    </a:cubicBezTo>
                    <a:cubicBezTo>
                      <a:pt x="42" y="58"/>
                      <a:pt x="8" y="58"/>
                      <a:pt x="0" y="58"/>
                    </a:cubicBezTo>
                    <a:cubicBezTo>
                      <a:pt x="0" y="41"/>
                      <a:pt x="0" y="41"/>
                      <a:pt x="0" y="41"/>
                    </a:cubicBezTo>
                    <a:cubicBezTo>
                      <a:pt x="0" y="36"/>
                      <a:pt x="5" y="31"/>
                      <a:pt x="10" y="31"/>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sp>
          <p:nvSpPr>
            <p:cNvPr id="14" name="任意多边形 138"/>
            <p:cNvSpPr/>
            <p:nvPr/>
          </p:nvSpPr>
          <p:spPr>
            <a:xfrm>
              <a:off x="9756140" y="6049645"/>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5" name="任意多边形 139"/>
            <p:cNvSpPr/>
            <p:nvPr/>
          </p:nvSpPr>
          <p:spPr>
            <a:xfrm>
              <a:off x="9756140" y="8497570"/>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6" name="任意多边形 140"/>
            <p:cNvSpPr/>
            <p:nvPr/>
          </p:nvSpPr>
          <p:spPr>
            <a:xfrm flipH="1">
              <a:off x="4712335" y="7237095"/>
              <a:ext cx="3242945" cy="288290"/>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7" name="矩形 16"/>
            <p:cNvSpPr/>
            <p:nvPr/>
          </p:nvSpPr>
          <p:spPr>
            <a:xfrm>
              <a:off x="10048875" y="5000625"/>
              <a:ext cx="2955290" cy="833119"/>
            </a:xfrm>
            <a:prstGeom prst="rect">
              <a:avLst/>
            </a:prstGeom>
          </p:spPr>
          <p:txBody>
            <a:bodyPr wrap="square" lIns="68580" tIns="34290" rIns="68580" bIns="34290">
              <a:spAutoFit/>
            </a:bodyPr>
            <a:lstStyle/>
            <a:p>
              <a:pPr>
                <a:spcBef>
                  <a:spcPts val="400"/>
                </a:spcBef>
              </a:pP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Move fast and break things</a:t>
              </a:r>
            </a:p>
            <a:p>
              <a:pPr>
                <a:spcBef>
                  <a:spcPts val="400"/>
                </a:spcBef>
              </a:pPr>
              <a:r>
                <a:rPr lang="zh-CN" altLang="en-US" sz="2400" dirty="0">
                  <a:solidFill>
                    <a:schemeClr val="bg1"/>
                  </a:solidFill>
                  <a:latin typeface="Verdana" panose="020B0604030504040204" pitchFamily="34" charset="0"/>
                  <a:ea typeface="微软雅黑" panose="020B0503020204020204" pitchFamily="34" charset="-122"/>
                  <a:cs typeface="Verdana" panose="020B0604030504040204" pitchFamily="34" charset="0"/>
                </a:rPr>
                <a:t>如果你没有犯错，那说明你的行动还不够快</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TextBox 54"/>
            <p:cNvSpPr txBox="1"/>
            <p:nvPr/>
          </p:nvSpPr>
          <p:spPr>
            <a:xfrm>
              <a:off x="10048875" y="4686300"/>
              <a:ext cx="1900555" cy="297418"/>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C000"/>
                  </a:solidFill>
                  <a:effectLst/>
                  <a:uLnTx/>
                  <a:uFillTx/>
                  <a:latin typeface="+mn-ea"/>
                  <a:cs typeface="+mn-cs"/>
                  <a:sym typeface="+mn-ea"/>
                </a:rPr>
                <a:t>快速行动</a:t>
              </a:r>
              <a:endParaRPr kumimoji="0" lang="zh-CN" altLang="en-US" sz="3200" b="1" i="0" u="none" strike="noStrike" kern="1200" cap="none" spc="0" normalizeH="0" baseline="0" noProof="0" dirty="0">
                <a:ln>
                  <a:noFill/>
                </a:ln>
                <a:solidFill>
                  <a:srgbClr val="FFC000"/>
                </a:solidFill>
                <a:effectLst/>
                <a:uLnTx/>
                <a:uFillTx/>
                <a:latin typeface="+mn-ea"/>
                <a:cs typeface="+mn-cs"/>
              </a:endParaRPr>
            </a:p>
          </p:txBody>
        </p:sp>
        <p:sp>
          <p:nvSpPr>
            <p:cNvPr id="19" name="矩形 18"/>
            <p:cNvSpPr/>
            <p:nvPr/>
          </p:nvSpPr>
          <p:spPr>
            <a:xfrm>
              <a:off x="10048875" y="7423150"/>
              <a:ext cx="2955290" cy="798333"/>
            </a:xfrm>
            <a:prstGeom prst="rect">
              <a:avLst/>
            </a:prstGeom>
          </p:spPr>
          <p:txBody>
            <a:bodyPr wrap="square" lIns="68580" tIns="34290" rIns="68580" bIns="34290">
              <a:spAutoFit/>
            </a:bodyPr>
            <a:lstStyle/>
            <a:p>
              <a:pPr>
                <a:spcBef>
                  <a:spcPts val="400"/>
                </a:spcBef>
              </a:pP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要像一个真正的黑客一样，追求和坚持那些真正重要的事情，而不是被质疑左右自己的情绪</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extBox 54"/>
            <p:cNvSpPr txBox="1"/>
            <p:nvPr/>
          </p:nvSpPr>
          <p:spPr>
            <a:xfrm>
              <a:off x="10048875" y="7108825"/>
              <a:ext cx="1900555" cy="297418"/>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C000"/>
                  </a:solidFill>
                  <a:effectLst/>
                  <a:uLnTx/>
                  <a:uFillTx/>
                  <a:latin typeface="+mn-ea"/>
                  <a:cs typeface="+mn-cs"/>
                  <a:sym typeface="+mn-ea"/>
                </a:rPr>
                <a:t>保持专注</a:t>
              </a:r>
              <a:endParaRPr kumimoji="0" lang="zh-CN" altLang="en-US" sz="3200" b="1" i="0" u="none" strike="noStrike" kern="1200" cap="none" spc="0" normalizeH="0" baseline="0" noProof="0" dirty="0">
                <a:ln>
                  <a:noFill/>
                </a:ln>
                <a:solidFill>
                  <a:srgbClr val="FFC000"/>
                </a:solidFill>
                <a:effectLst/>
                <a:uLnTx/>
                <a:uFillTx/>
                <a:latin typeface="+mn-ea"/>
                <a:cs typeface="+mn-cs"/>
              </a:endParaRPr>
            </a:p>
          </p:txBody>
        </p:sp>
      </p:grpSp>
      <p:pic>
        <p:nvPicPr>
          <p:cNvPr id="22" name="图片 21"/>
          <p:cNvPicPr>
            <a:picLocks noChangeAspect="1"/>
          </p:cNvPicPr>
          <p:nvPr/>
        </p:nvPicPr>
        <p:blipFill>
          <a:blip r:embed="rId3"/>
          <a:stretch>
            <a:fillRect/>
          </a:stretch>
        </p:blipFill>
        <p:spPr>
          <a:xfrm>
            <a:off x="16717612" y="7149185"/>
            <a:ext cx="2359693" cy="330180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TotalTime>
  <Words>13286</Words>
  <Application>Microsoft Macintosh PowerPoint</Application>
  <PresentationFormat>自定义</PresentationFormat>
  <Paragraphs>903</Paragraphs>
  <Slides>72</Slides>
  <Notes>61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72</vt:i4>
      </vt:variant>
    </vt:vector>
  </HeadingPairs>
  <TitlesOfParts>
    <vt:vector size="81" baseType="lpstr">
      <vt:lpstr>宋体</vt:lpstr>
      <vt:lpstr>微软雅黑</vt:lpstr>
      <vt:lpstr>微软雅黑</vt:lpstr>
      <vt:lpstr>PingFang-SC-Heavy</vt:lpstr>
      <vt:lpstr>Arial</vt:lpstr>
      <vt:lpstr>Calibri</vt:lpstr>
      <vt:lpstr>Verdana</vt:lpstr>
      <vt:lpstr>Wingdings</vt:lpstr>
      <vt:lpstr>Office Theme</vt:lpstr>
      <vt:lpstr>PowerPoint 演示文稿</vt:lpstr>
      <vt:lpstr>案例研究者（以姓氏拼音排序）</vt:lpstr>
      <vt:lpstr>案例研究的自组织规则</vt:lpstr>
      <vt:lpstr>案例使用许可协议</vt:lpstr>
      <vt:lpstr>Agenda</vt:lpstr>
      <vt:lpstr>一、Facebook创业的故事</vt:lpstr>
      <vt:lpstr>PowerPoint 演示文稿</vt:lpstr>
      <vt:lpstr>创业的故事</vt:lpstr>
      <vt:lpstr>如何像黑客一样创业</vt:lpstr>
      <vt:lpstr>Facebook</vt:lpstr>
      <vt:lpstr>扎克伯格的控制权—朕即国家</vt:lpstr>
      <vt:lpstr>Facebook-网络帝国</vt:lpstr>
      <vt:lpstr>扎克伯格的挑战—高度自律&amp;绝顶聪明</vt:lpstr>
      <vt:lpstr>facebook的发展</vt:lpstr>
      <vt:lpstr>Facebook F8</vt:lpstr>
      <vt:lpstr>Facebook 的业务</vt:lpstr>
      <vt:lpstr>2016年发布的Facebook十年路标规划图</vt:lpstr>
      <vt:lpstr>Facebook成长的烦恼</vt:lpstr>
      <vt:lpstr>Facebook持续增长的奥密</vt:lpstr>
      <vt:lpstr>Facebook营收来源</vt:lpstr>
      <vt:lpstr>Facebook2017年第四季度和全年业绩收入</vt:lpstr>
      <vt:lpstr>Facebook2017年财报</vt:lpstr>
      <vt:lpstr>二、Facebook的组织文化</vt:lpstr>
      <vt:lpstr>愿景</vt:lpstr>
      <vt:lpstr>公司5个核心价值观</vt:lpstr>
      <vt:lpstr>Facebook人才观</vt:lpstr>
      <vt:lpstr>Facebook黑客文化</vt:lpstr>
      <vt:lpstr>Facebook 黑客文化</vt:lpstr>
      <vt:lpstr>Facebook 黑客文化</vt:lpstr>
      <vt:lpstr>黑客马拉松（Hackathon）</vt:lpstr>
      <vt:lpstr>三、Facebook的管理/工程实践</vt:lpstr>
      <vt:lpstr>  思考：                                   FaceBook CTO：Mike Schroepfer(迈克·施罗普佛)     如果您是我，    这个技术团队该怎么带？    工作该怎么做？     “我们公司、我们技术的核心策略，也是把人聚集在一起。”-Mike Schroepfer            </vt:lpstr>
      <vt:lpstr>       一  吸引顶尖人才    技术人才的招聘严苛，渠道多样（收购的方式招募人才）    二  开源文化 + 自由环境    技术人才的培养和留用    1.入职后的6周培训，几乎全面熟悉技术的环境和工作习惯    2.自由选择，发挥所长 </vt:lpstr>
      <vt:lpstr>工程师团队文化 </vt:lpstr>
      <vt:lpstr>开发团队-三人小组</vt:lpstr>
      <vt:lpstr>PowerPoint 演示文稿</vt:lpstr>
      <vt:lpstr>全栈式工程师</vt:lpstr>
      <vt:lpstr>PowerPoint 演示文稿</vt:lpstr>
      <vt:lpstr>持续开发原则</vt:lpstr>
      <vt:lpstr>Git开发分支周期</vt:lpstr>
      <vt:lpstr>Facebook的分支管理和发布策略</vt:lpstr>
      <vt:lpstr>暗发射技术（The Dark Launching Technique ）</vt:lpstr>
      <vt:lpstr>规模化连续交付（Continuous delivery at scale）</vt:lpstr>
      <vt:lpstr>Continuous Integration 持续集成 </vt:lpstr>
      <vt:lpstr>持续测试（A/B Testing）</vt:lpstr>
      <vt:lpstr>代码审查（Code Review）</vt:lpstr>
      <vt:lpstr>Facebook的测试</vt:lpstr>
      <vt:lpstr>持续集成、持续交付、持续部署</vt:lpstr>
      <vt:lpstr>四、Facebook的DevOps之旅</vt:lpstr>
      <vt:lpstr>Facebook工具文化</vt:lpstr>
      <vt:lpstr>DevOps Tools（开发工具和开源）  </vt:lpstr>
      <vt:lpstr>开发流程 Facebook’s development process </vt:lpstr>
      <vt:lpstr>工具-Phabricator（代码开发协调工具）  代码审查、代码静态扫描，单元测试，集成测试，前后端联调   </vt:lpstr>
      <vt:lpstr>工具-Scuba(数据实时分析系统）      </vt:lpstr>
      <vt:lpstr>工具-Infer 静态分析工具</vt:lpstr>
      <vt:lpstr>工具-Deltoid 数据分析工具</vt:lpstr>
      <vt:lpstr>五：FaceBook移动端开发实践</vt:lpstr>
      <vt:lpstr>一： 持续部署的工程实践</vt:lpstr>
      <vt:lpstr>问题</vt:lpstr>
      <vt:lpstr>二： 移动端发布周期</vt:lpstr>
      <vt:lpstr>开发活动</vt:lpstr>
      <vt:lpstr>发布工程师团队 (RelEng ) </vt:lpstr>
      <vt:lpstr>iOS 部署活动</vt:lpstr>
      <vt:lpstr>Android 部署活动</vt:lpstr>
      <vt:lpstr>三： 收集收据</vt:lpstr>
      <vt:lpstr>四：测试 </vt:lpstr>
      <vt:lpstr>测试策略</vt:lpstr>
      <vt:lpstr>测试范围</vt:lpstr>
      <vt:lpstr>测试阶段</vt:lpstr>
      <vt:lpstr>五：分析</vt:lpstr>
      <vt:lpstr>报表</vt:lpstr>
      <vt:lpstr>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fm809</dc:creator>
  <cp:lastModifiedBy>潘 玉武</cp:lastModifiedBy>
  <cp:revision>381</cp:revision>
  <cp:lastPrinted>2019-11-10T03:06:33Z</cp:lastPrinted>
  <dcterms:created xsi:type="dcterms:W3CDTF">2019-11-10T03:06:33Z</dcterms:created>
  <dcterms:modified xsi:type="dcterms:W3CDTF">2019-11-10T06:18:53Z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2052-1.6.1.2429</vt:lpwstr>
  </property>
</Properties>
</file>